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Faustina Semi-Bold" charset="1" panose="00000700000000000000"/>
      <p:regular r:id="rId48"/>
    </p:embeddedFont>
    <p:embeddedFont>
      <p:font typeface="TT Interphases" charset="1" panose="02000503020000020004"/>
      <p:regular r:id="rId49"/>
    </p:embeddedFont>
    <p:embeddedFont>
      <p:font typeface="Canva Sans Bold" charset="1" panose="020B0803030501040103"/>
      <p:regular r:id="rId50"/>
    </p:embeddedFont>
    <p:embeddedFont>
      <p:font typeface="Faustina Bold" charset="1" panose="000008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notesSlides/notesSlide2.xml" Type="http://schemas.openxmlformats.org/officeDocument/2006/relationships/notesSlide"/><Relationship Id="rId56" Target="notesSlides/notesSlide3.xml" Type="http://schemas.openxmlformats.org/officeDocument/2006/relationships/notesSlide"/><Relationship Id="rId57" Target="notesSlides/notesSlide4.xml" Type="http://schemas.openxmlformats.org/officeDocument/2006/relationships/notesSlide"/><Relationship Id="rId58" Target="notesSlides/notesSlide5.xml" Type="http://schemas.openxmlformats.org/officeDocument/2006/relationships/notesSlide"/><Relationship Id="rId59" Target="notesSlides/notesSlide6.xml" Type="http://schemas.openxmlformats.org/officeDocument/2006/relationships/notesSlide"/><Relationship Id="rId6" Target="slides/slide1.xml" Type="http://schemas.openxmlformats.org/officeDocument/2006/relationships/slide"/><Relationship Id="rId60" Target="notesSlides/notesSlide7.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Bridge conclusion: In conclusion, while this location doesn’t often freeze, its status as a bridge means it gets colder faster and stays frozen longer than surrounding roads. This makes it especially hazardous when freezing conditions do occur. Because of this, it’s crucial to monitor it more closely and take extra precautions, as it can become icy before other locations and remain dangerous for longer.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Bridge conclusion: In conclusion, while this location doesn’t often freeze, its status as a bridge means it gets colder faster and stays frozen longer than surrounding roads. This makes it especially hazardous when freezing conditions do occur. Because of this, it’s crucial to monitor it more closely and take extra precautions, as it can become icy before other locations and remain dangerous for longer.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lakes and retention ponds that surround the area</a:t>
            </a:r>
          </a:p>
          <a:p>
            <a:r>
              <a:rPr lang="en-US"/>
              <a:t/>
            </a:r>
          </a:p>
          <a:p>
            <a:r>
              <a:rPr lang="en-US"/>
              <a:t/>
            </a:r>
          </a:p>
          <a:p>
            <a:r>
              <a:rPr lang="en-US"/>
              <a:t/>
            </a:r>
          </a:p>
          <a:p>
            <a:r>
              <a:rPr lang="en-US"/>
              <a:t/>
            </a:r>
          </a:p>
          <a:p>
            <a:r>
              <a:rPr lang="en-US"/>
              <a:t/>
            </a:r>
          </a:p>
          <a:p>
            <a:r>
              <a:rPr lang="en-US"/>
              <a:t>salt the roads that are over water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lakes and retention ponds that surround the area</a:t>
            </a:r>
          </a:p>
          <a:p>
            <a:r>
              <a:rPr lang="en-US"/>
              <a:t/>
            </a:r>
          </a:p>
          <a:p>
            <a:r>
              <a:rPr lang="en-US"/>
              <a:t/>
            </a:r>
          </a:p>
          <a:p>
            <a:r>
              <a:rPr lang="en-US"/>
              <a:t/>
            </a:r>
          </a:p>
          <a:p>
            <a:r>
              <a:rPr lang="en-US"/>
              <a:t/>
            </a:r>
          </a:p>
          <a:p>
            <a:r>
              <a:rPr lang="en-US"/>
              <a:t/>
            </a:r>
          </a:p>
          <a:p>
            <a:r>
              <a:rPr lang="en-US"/>
              <a:t>salt the roads that are over water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lakes and retention ponds that surround the area</a:t>
            </a:r>
          </a:p>
          <a:p>
            <a:r>
              <a:rPr lang="en-US"/>
              <a:t/>
            </a:r>
          </a:p>
          <a:p>
            <a:r>
              <a:rPr lang="en-US"/>
              <a:t/>
            </a:r>
          </a:p>
          <a:p>
            <a:r>
              <a:rPr lang="en-US"/>
              <a:t/>
            </a:r>
          </a:p>
          <a:p>
            <a:r>
              <a:rPr lang="en-US"/>
              <a:t/>
            </a:r>
          </a:p>
          <a:p>
            <a:r>
              <a:rPr lang="en-US"/>
              <a:t/>
            </a:r>
          </a:p>
          <a:p>
            <a:r>
              <a:rPr lang="en-US"/>
              <a:t>salt the roads that are over water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due to the lakes and retention ponds that surround the area</a:t>
            </a:r>
          </a:p>
          <a:p>
            <a:r>
              <a:rPr lang="en-US"/>
              <a:t/>
            </a:r>
          </a:p>
          <a:p>
            <a:r>
              <a:rPr lang="en-US"/>
              <a:t/>
            </a:r>
          </a:p>
          <a:p>
            <a:r>
              <a:rPr lang="en-US"/>
              <a:t/>
            </a:r>
          </a:p>
          <a:p>
            <a:r>
              <a:rPr lang="en-US"/>
              <a:t/>
            </a:r>
          </a:p>
          <a:p>
            <a:r>
              <a:rPr lang="en-US"/>
              <a:t/>
            </a:r>
          </a:p>
          <a:p>
            <a:r>
              <a:rPr lang="en-US"/>
              <a:t>salt the roads that are over water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well to Austin road officials, there needs to be a more directed force on salting roads with low friction, (like bridges), and to Austin drivers, it is relevant to understand the circumstances of bad road conditions!!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 Id="rId4" Target="../media/image2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5730983" y="-251750"/>
            <a:ext cx="12468015" cy="10790500"/>
          </a:xfrm>
          <a:custGeom>
            <a:avLst/>
            <a:gdLst/>
            <a:ahLst/>
            <a:cxnLst/>
            <a:rect r="r" b="b" t="t" l="l"/>
            <a:pathLst>
              <a:path h="10790500" w="12468015">
                <a:moveTo>
                  <a:pt x="0" y="0"/>
                </a:moveTo>
                <a:lnTo>
                  <a:pt x="12468015" y="0"/>
                </a:lnTo>
                <a:lnTo>
                  <a:pt x="12468015" y="10790500"/>
                </a:lnTo>
                <a:lnTo>
                  <a:pt x="0" y="10790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34335" y="-14439"/>
            <a:ext cx="12186766" cy="1055319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0" r="-50928" b="0"/>
              </a:stretch>
            </a:blipFill>
          </p:spPr>
        </p:sp>
      </p:grpSp>
      <p:grpSp>
        <p:nvGrpSpPr>
          <p:cNvPr name="Group 5" id="5"/>
          <p:cNvGrpSpPr/>
          <p:nvPr/>
        </p:nvGrpSpPr>
        <p:grpSpPr>
          <a:xfrm rot="0">
            <a:off x="7016355" y="2452454"/>
            <a:ext cx="11271645" cy="5092897"/>
            <a:chOff x="0" y="0"/>
            <a:chExt cx="15028860" cy="6790529"/>
          </a:xfrm>
        </p:grpSpPr>
        <p:sp>
          <p:nvSpPr>
            <p:cNvPr name="TextBox 6" id="6"/>
            <p:cNvSpPr txBox="true"/>
            <p:nvPr/>
          </p:nvSpPr>
          <p:spPr>
            <a:xfrm rot="0">
              <a:off x="0" y="152400"/>
              <a:ext cx="15028860" cy="5662526"/>
            </a:xfrm>
            <a:prstGeom prst="rect">
              <a:avLst/>
            </a:prstGeom>
          </p:spPr>
          <p:txBody>
            <a:bodyPr anchor="t" rtlCol="false" tIns="0" lIns="0" bIns="0" rIns="0">
              <a:spAutoFit/>
            </a:bodyPr>
            <a:lstStyle/>
            <a:p>
              <a:pPr algn="l">
                <a:lnSpc>
                  <a:spcPts val="8200"/>
                </a:lnSpc>
              </a:pPr>
              <a:r>
                <a:rPr lang="en-US" sz="8200" b="true">
                  <a:solidFill>
                    <a:srgbClr val="000060"/>
                  </a:solidFill>
                  <a:latin typeface="Faustina Semi-Bold"/>
                  <a:ea typeface="Faustina Semi-Bold"/>
                  <a:cs typeface="Faustina Semi-Bold"/>
                  <a:sym typeface="Faustina Semi-Bold"/>
                </a:rPr>
                <a:t>Austin Rough Roads Ahead: </a:t>
              </a:r>
            </a:p>
            <a:p>
              <a:pPr algn="l" marL="0" indent="0" lvl="0">
                <a:lnSpc>
                  <a:spcPts val="8200"/>
                </a:lnSpc>
              </a:pPr>
              <a:r>
                <a:rPr lang="en-US" b="true" sz="8200">
                  <a:solidFill>
                    <a:srgbClr val="000060"/>
                  </a:solidFill>
                  <a:latin typeface="Faustina Semi-Bold"/>
                  <a:ea typeface="Faustina Semi-Bold"/>
                  <a:cs typeface="Faustina Semi-Bold"/>
                  <a:sym typeface="Faustina Semi-Bold"/>
                </a:rPr>
                <a:t>Analyzing Austin's Road Conditions</a:t>
              </a:r>
            </a:p>
          </p:txBody>
        </p:sp>
        <p:sp>
          <p:nvSpPr>
            <p:cNvPr name="TextBox 7" id="7"/>
            <p:cNvSpPr txBox="true"/>
            <p:nvPr/>
          </p:nvSpPr>
          <p:spPr>
            <a:xfrm rot="0">
              <a:off x="0" y="6114254"/>
              <a:ext cx="15028860" cy="676275"/>
            </a:xfrm>
            <a:prstGeom prst="rect">
              <a:avLst/>
            </a:prstGeom>
          </p:spPr>
          <p:txBody>
            <a:bodyPr anchor="t" rtlCol="false" tIns="0" lIns="0" bIns="0" rIns="0">
              <a:spAutoFit/>
            </a:bodyPr>
            <a:lstStyle/>
            <a:p>
              <a:pPr algn="l" marL="0" indent="0" lvl="0">
                <a:lnSpc>
                  <a:spcPts val="4200"/>
                </a:lnSpc>
              </a:pPr>
              <a:r>
                <a:rPr lang="en-US" sz="3000">
                  <a:solidFill>
                    <a:srgbClr val="000000"/>
                  </a:solidFill>
                  <a:latin typeface="TT Interphases"/>
                  <a:ea typeface="TT Interphases"/>
                  <a:cs typeface="TT Interphases"/>
                  <a:sym typeface="TT Interphases"/>
                </a:rPr>
                <a:t>Luz Solorzano-Ortiz, Joe Ortiz, Chloe Roque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451860"/>
            <a:ext cx="18288000" cy="6835140"/>
          </a:xfrm>
          <a:custGeom>
            <a:avLst/>
            <a:gdLst/>
            <a:ahLst/>
            <a:cxnLst/>
            <a:rect r="r" b="b" t="t" l="l"/>
            <a:pathLst>
              <a:path h="6835140" w="18288000">
                <a:moveTo>
                  <a:pt x="0" y="0"/>
                </a:moveTo>
                <a:lnTo>
                  <a:pt x="18288000" y="0"/>
                </a:lnTo>
                <a:lnTo>
                  <a:pt x="18288000" y="6835140"/>
                </a:lnTo>
                <a:lnTo>
                  <a:pt x="0" y="6835140"/>
                </a:lnTo>
                <a:lnTo>
                  <a:pt x="0" y="0"/>
                </a:lnTo>
                <a:close/>
              </a:path>
            </a:pathLst>
          </a:custGeom>
          <a:blipFill>
            <a:blip r:embed="rId2"/>
            <a:stretch>
              <a:fillRect l="0" t="0" r="0" b="0"/>
            </a:stretch>
          </a:blipFill>
        </p:spPr>
      </p:sp>
      <p:sp>
        <p:nvSpPr>
          <p:cNvPr name="TextBox 3" id="3"/>
          <p:cNvSpPr txBox="true"/>
          <p:nvPr/>
        </p:nvSpPr>
        <p:spPr>
          <a:xfrm rot="0">
            <a:off x="3853348" y="1400701"/>
            <a:ext cx="10581304" cy="1251585"/>
          </a:xfrm>
          <a:prstGeom prst="rect">
            <a:avLst/>
          </a:prstGeom>
        </p:spPr>
        <p:txBody>
          <a:bodyPr anchor="t" rtlCol="false" tIns="0" lIns="0" bIns="0" rIns="0">
            <a:spAutoFit/>
          </a:bodyPr>
          <a:lstStyle/>
          <a:p>
            <a:pPr algn="ctr">
              <a:lnSpc>
                <a:spcPts val="5040"/>
              </a:lnSpc>
            </a:pPr>
            <a:r>
              <a:rPr lang="en-US" sz="3600" b="true">
                <a:solidFill>
                  <a:srgbClr val="000060"/>
                </a:solidFill>
                <a:latin typeface="Canva Sans Bold"/>
                <a:ea typeface="Canva Sans Bold"/>
                <a:cs typeface="Canva Sans Bold"/>
                <a:sym typeface="Canva Sans Bold"/>
              </a:rPr>
              <a:t>11TH ST / 35 SVRD</a:t>
            </a:r>
          </a:p>
          <a:p>
            <a:pPr algn="ctr">
              <a:lnSpc>
                <a:spcPts val="5040"/>
              </a:lnSpc>
              <a:spcBef>
                <a:spcPct val="0"/>
              </a:spcBef>
            </a:pPr>
            <a:r>
              <a:rPr lang="en-US" b="true" sz="3600">
                <a:solidFill>
                  <a:srgbClr val="000060"/>
                </a:solidFill>
                <a:latin typeface="Canva Sans Bold"/>
                <a:ea typeface="Canva Sans Bold"/>
                <a:cs typeface="Canva Sans Bold"/>
                <a:sym typeface="Canva Sans Bold"/>
              </a:rPr>
              <a:t>(Downtown Austin)</a:t>
            </a:r>
          </a:p>
        </p:txBody>
      </p:sp>
      <p:sp>
        <p:nvSpPr>
          <p:cNvPr name="Freeform 4" id="4"/>
          <p:cNvSpPr/>
          <p:nvPr/>
        </p:nvSpPr>
        <p:spPr>
          <a:xfrm flipH="false" flipV="false" rot="0">
            <a:off x="9686184" y="6869430"/>
            <a:ext cx="619157" cy="1007161"/>
          </a:xfrm>
          <a:custGeom>
            <a:avLst/>
            <a:gdLst/>
            <a:ahLst/>
            <a:cxnLst/>
            <a:rect r="r" b="b" t="t" l="l"/>
            <a:pathLst>
              <a:path h="1007161" w="619157">
                <a:moveTo>
                  <a:pt x="0" y="0"/>
                </a:moveTo>
                <a:lnTo>
                  <a:pt x="619157" y="0"/>
                </a:lnTo>
                <a:lnTo>
                  <a:pt x="619157" y="1007161"/>
                </a:lnTo>
                <a:lnTo>
                  <a:pt x="0" y="10071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714124" y="3180637"/>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3049010" y="4337165"/>
            <a:ext cx="2943820"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11th ST / 35 SVRD</a:t>
            </a:r>
          </a:p>
        </p:txBody>
      </p:sp>
      <p:sp>
        <p:nvSpPr>
          <p:cNvPr name="TextBox 7" id="7"/>
          <p:cNvSpPr txBox="true"/>
          <p:nvPr/>
        </p:nvSpPr>
        <p:spPr>
          <a:xfrm rot="0">
            <a:off x="12203769" y="3229503"/>
            <a:ext cx="4507111"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FM 2222 RD / Lakewood DR</a:t>
            </a:r>
          </a:p>
        </p:txBody>
      </p:sp>
      <p:sp>
        <p:nvSpPr>
          <p:cNvPr name="TextBox 8" id="8"/>
          <p:cNvSpPr txBox="true"/>
          <p:nvPr/>
        </p:nvSpPr>
        <p:spPr>
          <a:xfrm rot="0">
            <a:off x="12147916" y="6124180"/>
            <a:ext cx="6007001" cy="464820"/>
          </a:xfrm>
          <a:prstGeom prst="rect">
            <a:avLst/>
          </a:prstGeom>
        </p:spPr>
        <p:txBody>
          <a:bodyPr anchor="t" rtlCol="false" tIns="0" lIns="0" bIns="0" rIns="0">
            <a:spAutoFit/>
          </a:bodyPr>
          <a:lstStyle/>
          <a:p>
            <a:pPr algn="l">
              <a:lnSpc>
                <a:spcPts val="3779"/>
              </a:lnSpc>
            </a:pPr>
            <a:r>
              <a:rPr lang="en-US" sz="2700" b="true">
                <a:solidFill>
                  <a:srgbClr val="000000"/>
                </a:solidFill>
                <a:latin typeface="Canva Sans Bold"/>
                <a:ea typeface="Canva Sans Bold"/>
                <a:cs typeface="Canva Sans Bold"/>
                <a:sym typeface="Canva Sans Bold"/>
              </a:rPr>
              <a:t>Ben White BLVD SVRD / Banister LN</a:t>
            </a:r>
          </a:p>
        </p:txBody>
      </p:sp>
      <p:sp>
        <p:nvSpPr>
          <p:cNvPr name="TextBox 9" id="9"/>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3447707" y="4202430"/>
            <a:ext cx="11392587" cy="941070"/>
          </a:xfrm>
          <a:prstGeom prst="rect">
            <a:avLst/>
          </a:prstGeom>
        </p:spPr>
        <p:txBody>
          <a:bodyPr anchor="t" rtlCol="false" tIns="0" lIns="0" bIns="0" rIns="0">
            <a:spAutoFit/>
          </a:bodyPr>
          <a:lstStyle/>
          <a:p>
            <a:pPr algn="ctr">
              <a:lnSpc>
                <a:spcPts val="3779"/>
              </a:lnSpc>
              <a:spcBef>
                <a:spcPct val="0"/>
              </a:spcBef>
            </a:pPr>
            <a:r>
              <a:rPr lang="en-US" b="true" sz="2700">
                <a:solidFill>
                  <a:srgbClr val="000000"/>
                </a:solidFill>
                <a:latin typeface="Canva Sans Bold"/>
                <a:ea typeface="Canva Sans Bold"/>
                <a:cs typeface="Canva Sans Bold"/>
                <a:sym typeface="Canva Sans Bold"/>
              </a:rPr>
              <a:t>FM 2222 is the bridge that we do an analysis about later. Will need ot figure out how to make it flow.</a:t>
            </a:r>
          </a:p>
        </p:txBody>
      </p:sp>
      <p:sp>
        <p:nvSpPr>
          <p:cNvPr name="Freeform 3" id="3"/>
          <p:cNvSpPr/>
          <p:nvPr/>
        </p:nvSpPr>
        <p:spPr>
          <a:xfrm flipH="false" flipV="false" rot="0">
            <a:off x="0" y="3474720"/>
            <a:ext cx="18288000" cy="6812280"/>
          </a:xfrm>
          <a:custGeom>
            <a:avLst/>
            <a:gdLst/>
            <a:ahLst/>
            <a:cxnLst/>
            <a:rect r="r" b="b" t="t" l="l"/>
            <a:pathLst>
              <a:path h="6812280" w="18288000">
                <a:moveTo>
                  <a:pt x="0" y="0"/>
                </a:moveTo>
                <a:lnTo>
                  <a:pt x="18288000" y="0"/>
                </a:lnTo>
                <a:lnTo>
                  <a:pt x="18288000" y="6812280"/>
                </a:lnTo>
                <a:lnTo>
                  <a:pt x="0" y="6812280"/>
                </a:lnTo>
                <a:lnTo>
                  <a:pt x="0" y="0"/>
                </a:lnTo>
                <a:close/>
              </a:path>
            </a:pathLst>
          </a:custGeom>
          <a:blipFill>
            <a:blip r:embed="rId2"/>
            <a:stretch>
              <a:fillRect l="0" t="0" r="0" b="0"/>
            </a:stretch>
          </a:blipFill>
        </p:spPr>
      </p:sp>
      <p:sp>
        <p:nvSpPr>
          <p:cNvPr name="Freeform 4" id="4"/>
          <p:cNvSpPr/>
          <p:nvPr/>
        </p:nvSpPr>
        <p:spPr>
          <a:xfrm flipH="false" flipV="false" rot="0">
            <a:off x="9799868" y="6377279"/>
            <a:ext cx="619157" cy="1007161"/>
          </a:xfrm>
          <a:custGeom>
            <a:avLst/>
            <a:gdLst/>
            <a:ahLst/>
            <a:cxnLst/>
            <a:rect r="r" b="b" t="t" l="l"/>
            <a:pathLst>
              <a:path h="1007161" w="619157">
                <a:moveTo>
                  <a:pt x="0" y="0"/>
                </a:moveTo>
                <a:lnTo>
                  <a:pt x="619157" y="0"/>
                </a:lnTo>
                <a:lnTo>
                  <a:pt x="619157" y="1007162"/>
                </a:lnTo>
                <a:lnTo>
                  <a:pt x="0" y="1007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06406" y="1474383"/>
            <a:ext cx="5675188" cy="1180465"/>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FM 2222 RD / Lakewood DR</a:t>
            </a:r>
          </a:p>
          <a:p>
            <a:pPr algn="ctr">
              <a:lnSpc>
                <a:spcPts val="4759"/>
              </a:lnSpc>
              <a:spcBef>
                <a:spcPct val="0"/>
              </a:spcBef>
            </a:pPr>
            <a:r>
              <a:rPr lang="en-US" b="true" sz="3399">
                <a:solidFill>
                  <a:srgbClr val="000000"/>
                </a:solidFill>
                <a:latin typeface="Canva Sans Bold"/>
                <a:ea typeface="Canva Sans Bold"/>
                <a:cs typeface="Canva Sans Bold"/>
                <a:sym typeface="Canva Sans Bold"/>
              </a:rPr>
              <a:t>(North West Austin)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714124" y="3180637"/>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497229" y="594908"/>
            <a:ext cx="433792" cy="619702"/>
          </a:xfrm>
          <a:custGeom>
            <a:avLst/>
            <a:gdLst/>
            <a:ahLst/>
            <a:cxnLst/>
            <a:rect r="r" b="b" t="t" l="l"/>
            <a:pathLst>
              <a:path h="619702" w="433792">
                <a:moveTo>
                  <a:pt x="0" y="0"/>
                </a:moveTo>
                <a:lnTo>
                  <a:pt x="433791" y="0"/>
                </a:lnTo>
                <a:lnTo>
                  <a:pt x="433791" y="619703"/>
                </a:lnTo>
                <a:lnTo>
                  <a:pt x="0" y="619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049010" y="4337165"/>
            <a:ext cx="2943820"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11th ST / 35 SVRD</a:t>
            </a:r>
          </a:p>
        </p:txBody>
      </p:sp>
      <p:sp>
        <p:nvSpPr>
          <p:cNvPr name="TextBox 8" id="8"/>
          <p:cNvSpPr txBox="true"/>
          <p:nvPr/>
        </p:nvSpPr>
        <p:spPr>
          <a:xfrm rot="0">
            <a:off x="12040791" y="643775"/>
            <a:ext cx="5218509"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Lakeline BLVD / 183 HWY SVRD</a:t>
            </a:r>
          </a:p>
        </p:txBody>
      </p:sp>
      <p:sp>
        <p:nvSpPr>
          <p:cNvPr name="TextBox 9" id="9"/>
          <p:cNvSpPr txBox="true"/>
          <p:nvPr/>
        </p:nvSpPr>
        <p:spPr>
          <a:xfrm rot="0">
            <a:off x="12203769" y="3229503"/>
            <a:ext cx="4507111"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FM 2222 RD / Lakewood DR</a:t>
            </a:r>
          </a:p>
        </p:txBody>
      </p:sp>
      <p:sp>
        <p:nvSpPr>
          <p:cNvPr name="TextBox 10" id="10"/>
          <p:cNvSpPr txBox="true"/>
          <p:nvPr/>
        </p:nvSpPr>
        <p:spPr>
          <a:xfrm rot="0">
            <a:off x="12147916" y="6124180"/>
            <a:ext cx="6007001" cy="464820"/>
          </a:xfrm>
          <a:prstGeom prst="rect">
            <a:avLst/>
          </a:prstGeom>
        </p:spPr>
        <p:txBody>
          <a:bodyPr anchor="t" rtlCol="false" tIns="0" lIns="0" bIns="0" rIns="0">
            <a:spAutoFit/>
          </a:bodyPr>
          <a:lstStyle/>
          <a:p>
            <a:pPr algn="l">
              <a:lnSpc>
                <a:spcPts val="3779"/>
              </a:lnSpc>
            </a:pPr>
            <a:r>
              <a:rPr lang="en-US" sz="2700" b="true">
                <a:solidFill>
                  <a:srgbClr val="000000"/>
                </a:solidFill>
                <a:latin typeface="Canva Sans Bold"/>
                <a:ea typeface="Canva Sans Bold"/>
                <a:cs typeface="Canva Sans Bold"/>
                <a:sym typeface="Canva Sans Bold"/>
              </a:rPr>
              <a:t>Ben White BLVD SVRD / Banister LN</a:t>
            </a:r>
          </a:p>
        </p:txBody>
      </p:sp>
      <p:sp>
        <p:nvSpPr>
          <p:cNvPr name="TextBox 11" id="11"/>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451860"/>
            <a:ext cx="18288000" cy="6835140"/>
          </a:xfrm>
          <a:custGeom>
            <a:avLst/>
            <a:gdLst/>
            <a:ahLst/>
            <a:cxnLst/>
            <a:rect r="r" b="b" t="t" l="l"/>
            <a:pathLst>
              <a:path h="6835140" w="18288000">
                <a:moveTo>
                  <a:pt x="0" y="0"/>
                </a:moveTo>
                <a:lnTo>
                  <a:pt x="18288000" y="0"/>
                </a:lnTo>
                <a:lnTo>
                  <a:pt x="18288000" y="6835140"/>
                </a:lnTo>
                <a:lnTo>
                  <a:pt x="0" y="6835140"/>
                </a:lnTo>
                <a:lnTo>
                  <a:pt x="0" y="0"/>
                </a:lnTo>
                <a:close/>
              </a:path>
            </a:pathLst>
          </a:custGeom>
          <a:blipFill>
            <a:blip r:embed="rId2"/>
            <a:stretch>
              <a:fillRect l="0" t="0" r="0" b="0"/>
            </a:stretch>
          </a:blipFill>
        </p:spPr>
      </p:sp>
      <p:sp>
        <p:nvSpPr>
          <p:cNvPr name="Freeform 3" id="3"/>
          <p:cNvSpPr/>
          <p:nvPr/>
        </p:nvSpPr>
        <p:spPr>
          <a:xfrm flipH="false" flipV="false" rot="0">
            <a:off x="9443620" y="7132999"/>
            <a:ext cx="619157" cy="1007161"/>
          </a:xfrm>
          <a:custGeom>
            <a:avLst/>
            <a:gdLst/>
            <a:ahLst/>
            <a:cxnLst/>
            <a:rect r="r" b="b" t="t" l="l"/>
            <a:pathLst>
              <a:path h="1007161" w="619157">
                <a:moveTo>
                  <a:pt x="0" y="0"/>
                </a:moveTo>
                <a:lnTo>
                  <a:pt x="619157" y="0"/>
                </a:lnTo>
                <a:lnTo>
                  <a:pt x="619157" y="1007162"/>
                </a:lnTo>
                <a:lnTo>
                  <a:pt x="0" y="1007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53348" y="1400701"/>
            <a:ext cx="10581304" cy="1251585"/>
          </a:xfrm>
          <a:prstGeom prst="rect">
            <a:avLst/>
          </a:prstGeom>
        </p:spPr>
        <p:txBody>
          <a:bodyPr anchor="t" rtlCol="false" tIns="0" lIns="0" bIns="0" rIns="0">
            <a:spAutoFit/>
          </a:bodyPr>
          <a:lstStyle/>
          <a:p>
            <a:pPr algn="ctr">
              <a:lnSpc>
                <a:spcPts val="5040"/>
              </a:lnSpc>
            </a:pPr>
            <a:r>
              <a:rPr lang="en-US" sz="3600" b="true">
                <a:solidFill>
                  <a:srgbClr val="000060"/>
                </a:solidFill>
                <a:latin typeface="Canva Sans Bold"/>
                <a:ea typeface="Canva Sans Bold"/>
                <a:cs typeface="Canva Sans Bold"/>
                <a:sym typeface="Canva Sans Bold"/>
              </a:rPr>
              <a:t>LAKELINE BLVD / 183 HWY SVRD</a:t>
            </a:r>
          </a:p>
          <a:p>
            <a:pPr algn="ctr">
              <a:lnSpc>
                <a:spcPts val="5040"/>
              </a:lnSpc>
              <a:spcBef>
                <a:spcPct val="0"/>
              </a:spcBef>
            </a:pPr>
            <a:r>
              <a:rPr lang="en-US" b="true" sz="3600">
                <a:solidFill>
                  <a:srgbClr val="000060"/>
                </a:solidFill>
                <a:latin typeface="Canva Sans Bold"/>
                <a:ea typeface="Canva Sans Bold"/>
                <a:cs typeface="Canva Sans Bold"/>
                <a:sym typeface="Canva Sans Bold"/>
              </a:rPr>
              <a:t>(North Austin)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714124" y="3180637"/>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497229" y="594908"/>
            <a:ext cx="433792" cy="619702"/>
          </a:xfrm>
          <a:custGeom>
            <a:avLst/>
            <a:gdLst/>
            <a:ahLst/>
            <a:cxnLst/>
            <a:rect r="r" b="b" t="t" l="l"/>
            <a:pathLst>
              <a:path h="619702" w="433792">
                <a:moveTo>
                  <a:pt x="0" y="0"/>
                </a:moveTo>
                <a:lnTo>
                  <a:pt x="433791" y="0"/>
                </a:lnTo>
                <a:lnTo>
                  <a:pt x="433791" y="619703"/>
                </a:lnTo>
                <a:lnTo>
                  <a:pt x="0" y="6197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248691" y="4412701"/>
            <a:ext cx="2417266"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Canva Sans Bold"/>
                <a:ea typeface="Canva Sans Bold"/>
                <a:cs typeface="Canva Sans Bold"/>
                <a:sym typeface="Canva Sans Bold"/>
              </a:rPr>
              <a:t>DOWNTOWN</a:t>
            </a:r>
          </a:p>
        </p:txBody>
      </p:sp>
      <p:sp>
        <p:nvSpPr>
          <p:cNvPr name="TextBox 8" id="8"/>
          <p:cNvSpPr txBox="true"/>
          <p:nvPr/>
        </p:nvSpPr>
        <p:spPr>
          <a:xfrm rot="0">
            <a:off x="12076446" y="625042"/>
            <a:ext cx="2996208" cy="511810"/>
          </a:xfrm>
          <a:prstGeom prst="rect">
            <a:avLst/>
          </a:prstGeom>
        </p:spPr>
        <p:txBody>
          <a:bodyPr anchor="t" rtlCol="false" tIns="0" lIns="0" bIns="0" rIns="0">
            <a:spAutoFit/>
          </a:bodyPr>
          <a:lstStyle/>
          <a:p>
            <a:pPr algn="ctr">
              <a:lnSpc>
                <a:spcPts val="4339"/>
              </a:lnSpc>
            </a:pPr>
            <a:r>
              <a:rPr lang="en-US" sz="3099" b="true">
                <a:solidFill>
                  <a:srgbClr val="000000"/>
                </a:solidFill>
                <a:latin typeface="Canva Sans Bold"/>
                <a:ea typeface="Canva Sans Bold"/>
                <a:cs typeface="Canva Sans Bold"/>
                <a:sym typeface="Canva Sans Bold"/>
              </a:rPr>
              <a:t>NORTH AUSTIN</a:t>
            </a:r>
          </a:p>
        </p:txBody>
      </p:sp>
      <p:sp>
        <p:nvSpPr>
          <p:cNvPr name="TextBox 9" id="9"/>
          <p:cNvSpPr txBox="true"/>
          <p:nvPr/>
        </p:nvSpPr>
        <p:spPr>
          <a:xfrm rot="0">
            <a:off x="12203769" y="3262852"/>
            <a:ext cx="4038154"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Canva Sans Bold"/>
                <a:ea typeface="Canva Sans Bold"/>
                <a:cs typeface="Canva Sans Bold"/>
                <a:sym typeface="Canva Sans Bold"/>
              </a:rPr>
              <a:t>NORTH WEST AUSTIN</a:t>
            </a:r>
          </a:p>
        </p:txBody>
      </p:sp>
      <p:sp>
        <p:nvSpPr>
          <p:cNvPr name="TextBox 10" id="10"/>
          <p:cNvSpPr txBox="true"/>
          <p:nvPr/>
        </p:nvSpPr>
        <p:spPr>
          <a:xfrm rot="0">
            <a:off x="12203769" y="6027689"/>
            <a:ext cx="2868885" cy="495300"/>
          </a:xfrm>
          <a:prstGeom prst="rect">
            <a:avLst/>
          </a:prstGeom>
        </p:spPr>
        <p:txBody>
          <a:bodyPr anchor="t" rtlCol="false" tIns="0" lIns="0" bIns="0" rIns="0">
            <a:spAutoFit/>
          </a:bodyPr>
          <a:lstStyle/>
          <a:p>
            <a:pPr algn="l">
              <a:lnSpc>
                <a:spcPts val="4199"/>
              </a:lnSpc>
            </a:pPr>
            <a:r>
              <a:rPr lang="en-US" sz="2999" b="true">
                <a:solidFill>
                  <a:srgbClr val="000000"/>
                </a:solidFill>
                <a:latin typeface="Canva Sans Bold"/>
                <a:ea typeface="Canva Sans Bold"/>
                <a:cs typeface="Canva Sans Bold"/>
                <a:sym typeface="Canva Sans Bold"/>
              </a:rPr>
              <a:t>SOUTH AUSTIN</a:t>
            </a:r>
          </a:p>
        </p:txBody>
      </p:sp>
      <p:sp>
        <p:nvSpPr>
          <p:cNvPr name="TextBox 11" id="11"/>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14124" y="3180637"/>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497229" y="594908"/>
            <a:ext cx="433792" cy="619702"/>
          </a:xfrm>
          <a:custGeom>
            <a:avLst/>
            <a:gdLst/>
            <a:ahLst/>
            <a:cxnLst/>
            <a:rect r="r" b="b" t="t" l="l"/>
            <a:pathLst>
              <a:path h="619702" w="433792">
                <a:moveTo>
                  <a:pt x="0" y="0"/>
                </a:moveTo>
                <a:lnTo>
                  <a:pt x="433791" y="0"/>
                </a:lnTo>
                <a:lnTo>
                  <a:pt x="433791" y="619703"/>
                </a:lnTo>
                <a:lnTo>
                  <a:pt x="0" y="619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248691" y="4412701"/>
            <a:ext cx="2417266" cy="495300"/>
          </a:xfrm>
          <a:prstGeom prst="rect">
            <a:avLst/>
          </a:prstGeom>
        </p:spPr>
        <p:txBody>
          <a:bodyPr anchor="t" rtlCol="false" tIns="0" lIns="0" bIns="0" rIns="0">
            <a:spAutoFit/>
          </a:bodyPr>
          <a:lstStyle/>
          <a:p>
            <a:pPr algn="ctr">
              <a:lnSpc>
                <a:spcPts val="4199"/>
              </a:lnSpc>
            </a:pPr>
            <a:r>
              <a:rPr lang="en-US" sz="2999" b="true">
                <a:solidFill>
                  <a:srgbClr val="FF3131"/>
                </a:solidFill>
                <a:latin typeface="Canva Sans Bold"/>
                <a:ea typeface="Canva Sans Bold"/>
                <a:cs typeface="Canva Sans Bold"/>
                <a:sym typeface="Canva Sans Bold"/>
              </a:rPr>
              <a:t>DOWNTOWN</a:t>
            </a:r>
          </a:p>
        </p:txBody>
      </p:sp>
      <p:sp>
        <p:nvSpPr>
          <p:cNvPr name="TextBox 8" id="8"/>
          <p:cNvSpPr txBox="true"/>
          <p:nvPr/>
        </p:nvSpPr>
        <p:spPr>
          <a:xfrm rot="0">
            <a:off x="12076446" y="625042"/>
            <a:ext cx="2996208" cy="511810"/>
          </a:xfrm>
          <a:prstGeom prst="rect">
            <a:avLst/>
          </a:prstGeom>
        </p:spPr>
        <p:txBody>
          <a:bodyPr anchor="t" rtlCol="false" tIns="0" lIns="0" bIns="0" rIns="0">
            <a:spAutoFit/>
          </a:bodyPr>
          <a:lstStyle/>
          <a:p>
            <a:pPr algn="ctr">
              <a:lnSpc>
                <a:spcPts val="4339"/>
              </a:lnSpc>
            </a:pPr>
            <a:r>
              <a:rPr lang="en-US" sz="3099" b="true">
                <a:solidFill>
                  <a:srgbClr val="000000"/>
                </a:solidFill>
                <a:latin typeface="Canva Sans Bold"/>
                <a:ea typeface="Canva Sans Bold"/>
                <a:cs typeface="Canva Sans Bold"/>
                <a:sym typeface="Canva Sans Bold"/>
              </a:rPr>
              <a:t>NORTH AUSTIN</a:t>
            </a:r>
          </a:p>
        </p:txBody>
      </p:sp>
      <p:sp>
        <p:nvSpPr>
          <p:cNvPr name="TextBox 9" id="9"/>
          <p:cNvSpPr txBox="true"/>
          <p:nvPr/>
        </p:nvSpPr>
        <p:spPr>
          <a:xfrm rot="0">
            <a:off x="12203769" y="3262852"/>
            <a:ext cx="4038154"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Canva Sans Bold"/>
                <a:ea typeface="Canva Sans Bold"/>
                <a:cs typeface="Canva Sans Bold"/>
                <a:sym typeface="Canva Sans Bold"/>
              </a:rPr>
              <a:t>NORTH WEST AUSTIN</a:t>
            </a:r>
          </a:p>
        </p:txBody>
      </p:sp>
      <p:sp>
        <p:nvSpPr>
          <p:cNvPr name="TextBox 10" id="10"/>
          <p:cNvSpPr txBox="true"/>
          <p:nvPr/>
        </p:nvSpPr>
        <p:spPr>
          <a:xfrm rot="0">
            <a:off x="12203769" y="6027689"/>
            <a:ext cx="2868885" cy="495300"/>
          </a:xfrm>
          <a:prstGeom prst="rect">
            <a:avLst/>
          </a:prstGeom>
        </p:spPr>
        <p:txBody>
          <a:bodyPr anchor="t" rtlCol="false" tIns="0" lIns="0" bIns="0" rIns="0">
            <a:spAutoFit/>
          </a:bodyPr>
          <a:lstStyle/>
          <a:p>
            <a:pPr algn="l">
              <a:lnSpc>
                <a:spcPts val="4199"/>
              </a:lnSpc>
            </a:pPr>
            <a:r>
              <a:rPr lang="en-US" sz="2999" b="true">
                <a:solidFill>
                  <a:srgbClr val="000000"/>
                </a:solidFill>
                <a:latin typeface="Canva Sans Bold"/>
                <a:ea typeface="Canva Sans Bold"/>
                <a:cs typeface="Canva Sans Bold"/>
                <a:sym typeface="Canva Sans Bold"/>
              </a:rPr>
              <a:t>SOUTH AUSTIN</a:t>
            </a:r>
          </a:p>
        </p:txBody>
      </p:sp>
      <p:sp>
        <p:nvSpPr>
          <p:cNvPr name="TextBox 11" id="11"/>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14124" y="3180637"/>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497229" y="594908"/>
            <a:ext cx="433792" cy="619702"/>
          </a:xfrm>
          <a:custGeom>
            <a:avLst/>
            <a:gdLst/>
            <a:ahLst/>
            <a:cxnLst/>
            <a:rect r="r" b="b" t="t" l="l"/>
            <a:pathLst>
              <a:path h="619702" w="433792">
                <a:moveTo>
                  <a:pt x="0" y="0"/>
                </a:moveTo>
                <a:lnTo>
                  <a:pt x="433791" y="0"/>
                </a:lnTo>
                <a:lnTo>
                  <a:pt x="433791" y="619703"/>
                </a:lnTo>
                <a:lnTo>
                  <a:pt x="0" y="619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248691" y="4412701"/>
            <a:ext cx="2417266" cy="495300"/>
          </a:xfrm>
          <a:prstGeom prst="rect">
            <a:avLst/>
          </a:prstGeom>
        </p:spPr>
        <p:txBody>
          <a:bodyPr anchor="t" rtlCol="false" tIns="0" lIns="0" bIns="0" rIns="0">
            <a:spAutoFit/>
          </a:bodyPr>
          <a:lstStyle/>
          <a:p>
            <a:pPr algn="ctr">
              <a:lnSpc>
                <a:spcPts val="4199"/>
              </a:lnSpc>
            </a:pPr>
            <a:r>
              <a:rPr lang="en-US" sz="2999" b="true">
                <a:solidFill>
                  <a:srgbClr val="FF3131"/>
                </a:solidFill>
                <a:latin typeface="Canva Sans Bold"/>
                <a:ea typeface="Canva Sans Bold"/>
                <a:cs typeface="Canva Sans Bold"/>
                <a:sym typeface="Canva Sans Bold"/>
              </a:rPr>
              <a:t>DOWNTOWN</a:t>
            </a:r>
          </a:p>
        </p:txBody>
      </p:sp>
      <p:sp>
        <p:nvSpPr>
          <p:cNvPr name="TextBox 8" id="8"/>
          <p:cNvSpPr txBox="true"/>
          <p:nvPr/>
        </p:nvSpPr>
        <p:spPr>
          <a:xfrm rot="0">
            <a:off x="12076446" y="625042"/>
            <a:ext cx="2996208" cy="511810"/>
          </a:xfrm>
          <a:prstGeom prst="rect">
            <a:avLst/>
          </a:prstGeom>
        </p:spPr>
        <p:txBody>
          <a:bodyPr anchor="t" rtlCol="false" tIns="0" lIns="0" bIns="0" rIns="0">
            <a:spAutoFit/>
          </a:bodyPr>
          <a:lstStyle/>
          <a:p>
            <a:pPr algn="ctr">
              <a:lnSpc>
                <a:spcPts val="4339"/>
              </a:lnSpc>
            </a:pPr>
            <a:r>
              <a:rPr lang="en-US" sz="3099" b="true">
                <a:solidFill>
                  <a:srgbClr val="000000"/>
                </a:solidFill>
                <a:latin typeface="Canva Sans Bold"/>
                <a:ea typeface="Canva Sans Bold"/>
                <a:cs typeface="Canva Sans Bold"/>
                <a:sym typeface="Canva Sans Bold"/>
              </a:rPr>
              <a:t>NORTH AUSTIN</a:t>
            </a:r>
          </a:p>
        </p:txBody>
      </p:sp>
      <p:sp>
        <p:nvSpPr>
          <p:cNvPr name="TextBox 9" id="9"/>
          <p:cNvSpPr txBox="true"/>
          <p:nvPr/>
        </p:nvSpPr>
        <p:spPr>
          <a:xfrm rot="0">
            <a:off x="12203769" y="3262852"/>
            <a:ext cx="4038154" cy="495300"/>
          </a:xfrm>
          <a:prstGeom prst="rect">
            <a:avLst/>
          </a:prstGeom>
        </p:spPr>
        <p:txBody>
          <a:bodyPr anchor="t" rtlCol="false" tIns="0" lIns="0" bIns="0" rIns="0">
            <a:spAutoFit/>
          </a:bodyPr>
          <a:lstStyle/>
          <a:p>
            <a:pPr algn="ctr">
              <a:lnSpc>
                <a:spcPts val="4199"/>
              </a:lnSpc>
            </a:pPr>
            <a:r>
              <a:rPr lang="en-US" sz="2999" b="true">
                <a:solidFill>
                  <a:srgbClr val="000000"/>
                </a:solidFill>
                <a:latin typeface="Canva Sans Bold"/>
                <a:ea typeface="Canva Sans Bold"/>
                <a:cs typeface="Canva Sans Bold"/>
                <a:sym typeface="Canva Sans Bold"/>
              </a:rPr>
              <a:t>NORTH WEST AUSTIN</a:t>
            </a:r>
          </a:p>
        </p:txBody>
      </p:sp>
      <p:sp>
        <p:nvSpPr>
          <p:cNvPr name="TextBox 10" id="10"/>
          <p:cNvSpPr txBox="true"/>
          <p:nvPr/>
        </p:nvSpPr>
        <p:spPr>
          <a:xfrm rot="0">
            <a:off x="12203769" y="6027689"/>
            <a:ext cx="2868885" cy="495300"/>
          </a:xfrm>
          <a:prstGeom prst="rect">
            <a:avLst/>
          </a:prstGeom>
        </p:spPr>
        <p:txBody>
          <a:bodyPr anchor="t" rtlCol="false" tIns="0" lIns="0" bIns="0" rIns="0">
            <a:spAutoFit/>
          </a:bodyPr>
          <a:lstStyle/>
          <a:p>
            <a:pPr algn="l">
              <a:lnSpc>
                <a:spcPts val="4199"/>
              </a:lnSpc>
            </a:pPr>
            <a:r>
              <a:rPr lang="en-US" sz="2999" b="true">
                <a:solidFill>
                  <a:srgbClr val="000000"/>
                </a:solidFill>
                <a:latin typeface="Canva Sans Bold"/>
                <a:ea typeface="Canva Sans Bold"/>
                <a:cs typeface="Canva Sans Bold"/>
                <a:sym typeface="Canva Sans Bold"/>
              </a:rPr>
              <a:t>SOUTH AUSTIN</a:t>
            </a:r>
          </a:p>
        </p:txBody>
      </p:sp>
      <p:sp>
        <p:nvSpPr>
          <p:cNvPr name="TextBox 11" id="11"/>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
        <p:nvSpPr>
          <p:cNvPr name="TextBox 12" id="12"/>
          <p:cNvSpPr txBox="true"/>
          <p:nvPr/>
        </p:nvSpPr>
        <p:spPr>
          <a:xfrm rot="0">
            <a:off x="186892" y="7952807"/>
            <a:ext cx="7292259" cy="1543050"/>
          </a:xfrm>
          <a:prstGeom prst="rect">
            <a:avLst/>
          </a:prstGeom>
        </p:spPr>
        <p:txBody>
          <a:bodyPr anchor="t" rtlCol="false" tIns="0" lIns="0" bIns="0" rIns="0">
            <a:spAutoFit/>
          </a:bodyPr>
          <a:lstStyle/>
          <a:p>
            <a:pPr algn="l">
              <a:lnSpc>
                <a:spcPts val="4199"/>
              </a:lnSpc>
            </a:pPr>
            <a:r>
              <a:rPr lang="en-US" sz="2999" b="true">
                <a:solidFill>
                  <a:srgbClr val="FF3131"/>
                </a:solidFill>
                <a:latin typeface="Canva Sans Bold"/>
                <a:ea typeface="Canva Sans Bold"/>
                <a:cs typeface="Canva Sans Bold"/>
                <a:sym typeface="Canva Sans Bold"/>
              </a:rPr>
              <a:t>*11TH / 35 sensor has a “dirty lense” calibration code, so the data from that location sadly is not useful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330508" y="663767"/>
            <a:ext cx="13259270" cy="937270"/>
          </a:xfrm>
          <a:prstGeom prst="rect">
            <a:avLst/>
          </a:prstGeom>
        </p:spPr>
        <p:txBody>
          <a:bodyPr anchor="t" rtlCol="false" tIns="0" lIns="0" bIns="0" rIns="0">
            <a:spAutoFit/>
          </a:bodyPr>
          <a:lstStyle/>
          <a:p>
            <a:pPr algn="l" marL="0" indent="0" lvl="0">
              <a:lnSpc>
                <a:spcPts val="6900"/>
              </a:lnSpc>
            </a:pPr>
            <a:r>
              <a:rPr lang="en-US" b="true" sz="6900">
                <a:solidFill>
                  <a:srgbClr val="000060"/>
                </a:solidFill>
                <a:latin typeface="Faustina Semi-Bold"/>
                <a:ea typeface="Faustina Semi-Bold"/>
                <a:cs typeface="Faustina Semi-Bold"/>
                <a:sym typeface="Faustina Semi-Bold"/>
              </a:rPr>
              <a:t>Bad Sensor at Downtown</a:t>
            </a:r>
          </a:p>
        </p:txBody>
      </p:sp>
      <p:sp>
        <p:nvSpPr>
          <p:cNvPr name="Freeform 3" id="3"/>
          <p:cNvSpPr/>
          <p:nvPr/>
        </p:nvSpPr>
        <p:spPr>
          <a:xfrm flipH="false" flipV="false" rot="0">
            <a:off x="1028700" y="2884758"/>
            <a:ext cx="8632501" cy="6172238"/>
          </a:xfrm>
          <a:custGeom>
            <a:avLst/>
            <a:gdLst/>
            <a:ahLst/>
            <a:cxnLst/>
            <a:rect r="r" b="b" t="t" l="l"/>
            <a:pathLst>
              <a:path h="6172238" w="8632501">
                <a:moveTo>
                  <a:pt x="0" y="0"/>
                </a:moveTo>
                <a:lnTo>
                  <a:pt x="8632501" y="0"/>
                </a:lnTo>
                <a:lnTo>
                  <a:pt x="8632501" y="6172238"/>
                </a:lnTo>
                <a:lnTo>
                  <a:pt x="0" y="6172238"/>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330508" y="663767"/>
            <a:ext cx="13259270" cy="937270"/>
          </a:xfrm>
          <a:prstGeom prst="rect">
            <a:avLst/>
          </a:prstGeom>
        </p:spPr>
        <p:txBody>
          <a:bodyPr anchor="t" rtlCol="false" tIns="0" lIns="0" bIns="0" rIns="0">
            <a:spAutoFit/>
          </a:bodyPr>
          <a:lstStyle/>
          <a:p>
            <a:pPr algn="l" marL="0" indent="0" lvl="0">
              <a:lnSpc>
                <a:spcPts val="6900"/>
              </a:lnSpc>
            </a:pPr>
            <a:r>
              <a:rPr lang="en-US" b="true" sz="6900">
                <a:solidFill>
                  <a:srgbClr val="000060"/>
                </a:solidFill>
                <a:latin typeface="Faustina Semi-Bold"/>
                <a:ea typeface="Faustina Semi-Bold"/>
                <a:cs typeface="Faustina Semi-Bold"/>
                <a:sym typeface="Faustina Semi-Bold"/>
              </a:rPr>
              <a:t>Bad Sensor at Downtown</a:t>
            </a:r>
          </a:p>
        </p:txBody>
      </p:sp>
      <p:sp>
        <p:nvSpPr>
          <p:cNvPr name="Freeform 3" id="3"/>
          <p:cNvSpPr/>
          <p:nvPr/>
        </p:nvSpPr>
        <p:spPr>
          <a:xfrm flipH="false" flipV="false" rot="0">
            <a:off x="1028700" y="2884758"/>
            <a:ext cx="8632501" cy="6172238"/>
          </a:xfrm>
          <a:custGeom>
            <a:avLst/>
            <a:gdLst/>
            <a:ahLst/>
            <a:cxnLst/>
            <a:rect r="r" b="b" t="t" l="l"/>
            <a:pathLst>
              <a:path h="6172238" w="8632501">
                <a:moveTo>
                  <a:pt x="0" y="0"/>
                </a:moveTo>
                <a:lnTo>
                  <a:pt x="8632501" y="0"/>
                </a:lnTo>
                <a:lnTo>
                  <a:pt x="8632501" y="6172238"/>
                </a:lnTo>
                <a:lnTo>
                  <a:pt x="0" y="6172238"/>
                </a:lnTo>
                <a:lnTo>
                  <a:pt x="0" y="0"/>
                </a:lnTo>
                <a:close/>
              </a:path>
            </a:pathLst>
          </a:custGeom>
          <a:blipFill>
            <a:blip r:embed="rId2"/>
            <a:stretch>
              <a:fillRect l="0" t="0" r="0" b="0"/>
            </a:stretch>
          </a:blipFill>
        </p:spPr>
      </p:sp>
      <p:grpSp>
        <p:nvGrpSpPr>
          <p:cNvPr name="Group 4" id="4"/>
          <p:cNvGrpSpPr/>
          <p:nvPr/>
        </p:nvGrpSpPr>
        <p:grpSpPr>
          <a:xfrm rot="0">
            <a:off x="1939381" y="5970877"/>
            <a:ext cx="1327580" cy="3466471"/>
            <a:chOff x="0" y="0"/>
            <a:chExt cx="349651" cy="912980"/>
          </a:xfrm>
        </p:grpSpPr>
        <p:sp>
          <p:nvSpPr>
            <p:cNvPr name="Freeform 5" id="5"/>
            <p:cNvSpPr/>
            <p:nvPr/>
          </p:nvSpPr>
          <p:spPr>
            <a:xfrm flipH="false" flipV="false" rot="0">
              <a:off x="0" y="0"/>
              <a:ext cx="349651" cy="912980"/>
            </a:xfrm>
            <a:custGeom>
              <a:avLst/>
              <a:gdLst/>
              <a:ahLst/>
              <a:cxnLst/>
              <a:rect r="r" b="b" t="t" l="l"/>
              <a:pathLst>
                <a:path h="912980" w="349651">
                  <a:moveTo>
                    <a:pt x="0" y="0"/>
                  </a:moveTo>
                  <a:lnTo>
                    <a:pt x="349651" y="0"/>
                  </a:lnTo>
                  <a:lnTo>
                    <a:pt x="349651" y="912980"/>
                  </a:lnTo>
                  <a:lnTo>
                    <a:pt x="0" y="912980"/>
                  </a:lnTo>
                  <a:close/>
                </a:path>
              </a:pathLst>
            </a:custGeom>
            <a:solidFill>
              <a:srgbClr val="000000">
                <a:alpha val="0"/>
              </a:srgbClr>
            </a:solidFill>
            <a:ln w="38100" cap="sq">
              <a:solidFill>
                <a:srgbClr val="000060"/>
              </a:solidFill>
              <a:prstDash val="solid"/>
              <a:miter/>
            </a:ln>
          </p:spPr>
        </p:sp>
        <p:sp>
          <p:nvSpPr>
            <p:cNvPr name="TextBox 6" id="6"/>
            <p:cNvSpPr txBox="true"/>
            <p:nvPr/>
          </p:nvSpPr>
          <p:spPr>
            <a:xfrm>
              <a:off x="0" y="-47625"/>
              <a:ext cx="349651" cy="96060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05256" y="-2171236"/>
            <a:ext cx="8539460" cy="12458236"/>
            <a:chOff x="0" y="0"/>
            <a:chExt cx="4372610" cy="6379210"/>
          </a:xfrm>
        </p:grpSpPr>
        <p:sp>
          <p:nvSpPr>
            <p:cNvPr name="Freeform 3" id="3"/>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solidFill>
              <a:srgbClr val="000060"/>
            </a:solidFill>
            <a:ln w="12700">
              <a:solidFill>
                <a:srgbClr val="000000"/>
              </a:solidFill>
            </a:ln>
          </p:spPr>
        </p:sp>
        <p:sp>
          <p:nvSpPr>
            <p:cNvPr name="Freeform 4" id="4"/>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sp>
        <p:nvSpPr>
          <p:cNvPr name="Freeform 5" id="5"/>
          <p:cNvSpPr/>
          <p:nvPr/>
        </p:nvSpPr>
        <p:spPr>
          <a:xfrm flipH="false" flipV="false" rot="0">
            <a:off x="11865365" y="-206567"/>
            <a:ext cx="7993147" cy="10493567"/>
          </a:xfrm>
          <a:custGeom>
            <a:avLst/>
            <a:gdLst/>
            <a:ahLst/>
            <a:cxnLst/>
            <a:rect r="r" b="b" t="t" l="l"/>
            <a:pathLst>
              <a:path h="10493567" w="7993147">
                <a:moveTo>
                  <a:pt x="0" y="0"/>
                </a:moveTo>
                <a:lnTo>
                  <a:pt x="7993147" y="0"/>
                </a:lnTo>
                <a:lnTo>
                  <a:pt x="7993147" y="10493567"/>
                </a:lnTo>
                <a:lnTo>
                  <a:pt x="0" y="10493567"/>
                </a:lnTo>
                <a:lnTo>
                  <a:pt x="0" y="0"/>
                </a:lnTo>
                <a:close/>
              </a:path>
            </a:pathLst>
          </a:custGeom>
          <a:blipFill>
            <a:blip r:embed="rId2">
              <a:alphaModFix amt="58000"/>
            </a:blip>
            <a:stretch>
              <a:fillRect l="0" t="0" r="0" b="0"/>
            </a:stretch>
          </a:blipFill>
        </p:spPr>
      </p:sp>
      <p:sp>
        <p:nvSpPr>
          <p:cNvPr name="TextBox 6" id="6"/>
          <p:cNvSpPr txBox="true"/>
          <p:nvPr/>
        </p:nvSpPr>
        <p:spPr>
          <a:xfrm rot="0">
            <a:off x="205332" y="1021244"/>
            <a:ext cx="10581313" cy="1209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Unpacking our Data</a:t>
            </a:r>
          </a:p>
        </p:txBody>
      </p:sp>
      <p:sp>
        <p:nvSpPr>
          <p:cNvPr name="TextBox 7" id="7"/>
          <p:cNvSpPr txBox="true"/>
          <p:nvPr/>
        </p:nvSpPr>
        <p:spPr>
          <a:xfrm rot="0">
            <a:off x="0" y="2731472"/>
            <a:ext cx="11169850" cy="6356985"/>
          </a:xfrm>
          <a:prstGeom prst="rect">
            <a:avLst/>
          </a:prstGeom>
        </p:spPr>
        <p:txBody>
          <a:bodyPr anchor="t" rtlCol="false" tIns="0" lIns="0" bIns="0" rIns="0">
            <a:spAutoFit/>
          </a:bodyPr>
          <a:lstStyle/>
          <a:p>
            <a:pPr algn="l" marL="777240" indent="-388620" lvl="1">
              <a:lnSpc>
                <a:spcPts val="5040"/>
              </a:lnSpc>
              <a:buFont typeface="Arial"/>
              <a:buChar char="•"/>
            </a:pPr>
            <a:r>
              <a:rPr lang="en-US" b="true" sz="3600">
                <a:solidFill>
                  <a:srgbClr val="000060"/>
                </a:solidFill>
                <a:latin typeface="Canva Sans Bold"/>
                <a:ea typeface="Canva Sans Bold"/>
                <a:cs typeface="Canva Sans Bold"/>
                <a:sym typeface="Canva Sans Bold"/>
              </a:rPr>
              <a:t>Entries updated live on data.austintexas.gov</a:t>
            </a:r>
          </a:p>
          <a:p>
            <a:pPr algn="l">
              <a:lnSpc>
                <a:spcPts val="5040"/>
              </a:lnSpc>
            </a:pPr>
          </a:p>
          <a:p>
            <a:pPr algn="l" marL="777240" indent="-388620" lvl="1">
              <a:lnSpc>
                <a:spcPts val="5040"/>
              </a:lnSpc>
              <a:buFont typeface="Arial"/>
              <a:buChar char="•"/>
            </a:pPr>
            <a:r>
              <a:rPr lang="en-US" b="true" sz="3600">
                <a:solidFill>
                  <a:srgbClr val="000060"/>
                </a:solidFill>
                <a:latin typeface="Canva Sans Bold"/>
                <a:ea typeface="Canva Sans Bold"/>
                <a:cs typeface="Canva Sans Bold"/>
                <a:sym typeface="Canva Sans Bold"/>
              </a:rPr>
              <a:t>4.8 million rows and 24 columns</a:t>
            </a:r>
          </a:p>
          <a:p>
            <a:pPr algn="l">
              <a:lnSpc>
                <a:spcPts val="5040"/>
              </a:lnSpc>
            </a:pPr>
          </a:p>
          <a:p>
            <a:pPr algn="l" marL="777240" indent="-388620" lvl="1">
              <a:lnSpc>
                <a:spcPts val="5040"/>
              </a:lnSpc>
              <a:buFont typeface="Arial"/>
              <a:buChar char="•"/>
            </a:pPr>
            <a:r>
              <a:rPr lang="en-US" b="true" sz="3600">
                <a:solidFill>
                  <a:srgbClr val="000060"/>
                </a:solidFill>
                <a:latin typeface="Canva Sans Bold"/>
                <a:ea typeface="Canva Sans Bold"/>
                <a:cs typeface="Canva Sans Bold"/>
                <a:sym typeface="Canva Sans Bold"/>
              </a:rPr>
              <a:t>4.1 million rows after filtering</a:t>
            </a:r>
          </a:p>
          <a:p>
            <a:pPr algn="l">
              <a:lnSpc>
                <a:spcPts val="5040"/>
              </a:lnSpc>
            </a:pPr>
          </a:p>
          <a:p>
            <a:pPr algn="l" marL="777240" indent="-388620" lvl="1">
              <a:lnSpc>
                <a:spcPts val="5040"/>
              </a:lnSpc>
              <a:buFont typeface="Arial"/>
              <a:buChar char="•"/>
            </a:pPr>
            <a:r>
              <a:rPr lang="en-US" b="true" sz="3600">
                <a:solidFill>
                  <a:srgbClr val="000060"/>
                </a:solidFill>
                <a:latin typeface="Canva Sans Bold"/>
                <a:ea typeface="Canva Sans Bold"/>
                <a:cs typeface="Canva Sans Bold"/>
                <a:sym typeface="Canva Sans Bold"/>
              </a:rPr>
              <a:t>Time frame: 2021 - 2024*</a:t>
            </a:r>
          </a:p>
          <a:p>
            <a:pPr algn="l">
              <a:lnSpc>
                <a:spcPts val="5040"/>
              </a:lnSpc>
            </a:pPr>
          </a:p>
          <a:p>
            <a:pPr algn="l" marL="777240" indent="-388620" lvl="1">
              <a:lnSpc>
                <a:spcPts val="5040"/>
              </a:lnSpc>
              <a:buFont typeface="Arial"/>
              <a:buChar char="•"/>
            </a:pPr>
            <a:r>
              <a:rPr lang="en-US" b="true" sz="3600">
                <a:solidFill>
                  <a:srgbClr val="000060"/>
                </a:solidFill>
                <a:latin typeface="Canva Sans Bold"/>
                <a:ea typeface="Canva Sans Bold"/>
                <a:cs typeface="Canva Sans Bold"/>
                <a:sym typeface="Canva Sans Bold"/>
              </a:rPr>
              <a:t>Temperature is in celcius</a:t>
            </a:r>
          </a:p>
          <a:p>
            <a:pPr algn="l">
              <a:lnSpc>
                <a:spcPts val="504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10793899" y="2884758"/>
            <a:ext cx="6451215" cy="6330254"/>
          </a:xfrm>
          <a:custGeom>
            <a:avLst/>
            <a:gdLst/>
            <a:ahLst/>
            <a:cxnLst/>
            <a:rect r="r" b="b" t="t" l="l"/>
            <a:pathLst>
              <a:path h="6330254" w="6451215">
                <a:moveTo>
                  <a:pt x="0" y="0"/>
                </a:moveTo>
                <a:lnTo>
                  <a:pt x="6451214" y="0"/>
                </a:lnTo>
                <a:lnTo>
                  <a:pt x="6451214" y="6330255"/>
                </a:lnTo>
                <a:lnTo>
                  <a:pt x="0" y="6330255"/>
                </a:lnTo>
                <a:lnTo>
                  <a:pt x="0" y="0"/>
                </a:lnTo>
                <a:close/>
              </a:path>
            </a:pathLst>
          </a:custGeom>
          <a:blipFill>
            <a:blip r:embed="rId2"/>
            <a:stretch>
              <a:fillRect l="0" t="0" r="0" b="0"/>
            </a:stretch>
          </a:blipFill>
        </p:spPr>
      </p:sp>
      <p:sp>
        <p:nvSpPr>
          <p:cNvPr name="TextBox 3" id="3"/>
          <p:cNvSpPr txBox="true"/>
          <p:nvPr/>
        </p:nvSpPr>
        <p:spPr>
          <a:xfrm rot="0">
            <a:off x="330508" y="663767"/>
            <a:ext cx="13259270" cy="937270"/>
          </a:xfrm>
          <a:prstGeom prst="rect">
            <a:avLst/>
          </a:prstGeom>
        </p:spPr>
        <p:txBody>
          <a:bodyPr anchor="t" rtlCol="false" tIns="0" lIns="0" bIns="0" rIns="0">
            <a:spAutoFit/>
          </a:bodyPr>
          <a:lstStyle/>
          <a:p>
            <a:pPr algn="l" marL="0" indent="0" lvl="0">
              <a:lnSpc>
                <a:spcPts val="6900"/>
              </a:lnSpc>
            </a:pPr>
            <a:r>
              <a:rPr lang="en-US" b="true" sz="6900">
                <a:solidFill>
                  <a:srgbClr val="000060"/>
                </a:solidFill>
                <a:latin typeface="Faustina Semi-Bold"/>
                <a:ea typeface="Faustina Semi-Bold"/>
                <a:cs typeface="Faustina Semi-Bold"/>
                <a:sym typeface="Faustina Semi-Bold"/>
              </a:rPr>
              <a:t>Bad Sensor at Downtown</a:t>
            </a:r>
          </a:p>
        </p:txBody>
      </p:sp>
      <p:sp>
        <p:nvSpPr>
          <p:cNvPr name="Freeform 4" id="4"/>
          <p:cNvSpPr/>
          <p:nvPr/>
        </p:nvSpPr>
        <p:spPr>
          <a:xfrm flipH="false" flipV="false" rot="0">
            <a:off x="1028700" y="2884758"/>
            <a:ext cx="8632501" cy="6172238"/>
          </a:xfrm>
          <a:custGeom>
            <a:avLst/>
            <a:gdLst/>
            <a:ahLst/>
            <a:cxnLst/>
            <a:rect r="r" b="b" t="t" l="l"/>
            <a:pathLst>
              <a:path h="6172238" w="8632501">
                <a:moveTo>
                  <a:pt x="0" y="0"/>
                </a:moveTo>
                <a:lnTo>
                  <a:pt x="8632501" y="0"/>
                </a:lnTo>
                <a:lnTo>
                  <a:pt x="8632501" y="6172238"/>
                </a:lnTo>
                <a:lnTo>
                  <a:pt x="0" y="6172238"/>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10793899" y="2884758"/>
            <a:ext cx="6451215" cy="6330254"/>
          </a:xfrm>
          <a:custGeom>
            <a:avLst/>
            <a:gdLst/>
            <a:ahLst/>
            <a:cxnLst/>
            <a:rect r="r" b="b" t="t" l="l"/>
            <a:pathLst>
              <a:path h="6330254" w="6451215">
                <a:moveTo>
                  <a:pt x="0" y="0"/>
                </a:moveTo>
                <a:lnTo>
                  <a:pt x="6451214" y="0"/>
                </a:lnTo>
                <a:lnTo>
                  <a:pt x="6451214" y="6330255"/>
                </a:lnTo>
                <a:lnTo>
                  <a:pt x="0" y="6330255"/>
                </a:lnTo>
                <a:lnTo>
                  <a:pt x="0" y="0"/>
                </a:lnTo>
                <a:close/>
              </a:path>
            </a:pathLst>
          </a:custGeom>
          <a:blipFill>
            <a:blip r:embed="rId2"/>
            <a:stretch>
              <a:fillRect l="0" t="0" r="0" b="0"/>
            </a:stretch>
          </a:blipFill>
        </p:spPr>
      </p:sp>
      <p:grpSp>
        <p:nvGrpSpPr>
          <p:cNvPr name="Group 3" id="3"/>
          <p:cNvGrpSpPr/>
          <p:nvPr/>
        </p:nvGrpSpPr>
        <p:grpSpPr>
          <a:xfrm rot="0">
            <a:off x="11455710" y="2583415"/>
            <a:ext cx="1519922" cy="6932941"/>
            <a:chOff x="0" y="0"/>
            <a:chExt cx="400309" cy="1825960"/>
          </a:xfrm>
        </p:grpSpPr>
        <p:sp>
          <p:nvSpPr>
            <p:cNvPr name="Freeform 4" id="4"/>
            <p:cNvSpPr/>
            <p:nvPr/>
          </p:nvSpPr>
          <p:spPr>
            <a:xfrm flipH="false" flipV="false" rot="0">
              <a:off x="0" y="0"/>
              <a:ext cx="400309" cy="1825960"/>
            </a:xfrm>
            <a:custGeom>
              <a:avLst/>
              <a:gdLst/>
              <a:ahLst/>
              <a:cxnLst/>
              <a:rect r="r" b="b" t="t" l="l"/>
              <a:pathLst>
                <a:path h="1825960" w="400309">
                  <a:moveTo>
                    <a:pt x="0" y="0"/>
                  </a:moveTo>
                  <a:lnTo>
                    <a:pt x="400309" y="0"/>
                  </a:lnTo>
                  <a:lnTo>
                    <a:pt x="400309" y="1825960"/>
                  </a:lnTo>
                  <a:lnTo>
                    <a:pt x="0" y="1825960"/>
                  </a:lnTo>
                  <a:close/>
                </a:path>
              </a:pathLst>
            </a:custGeom>
            <a:solidFill>
              <a:srgbClr val="000000">
                <a:alpha val="0"/>
              </a:srgbClr>
            </a:solidFill>
            <a:ln w="38100" cap="sq">
              <a:solidFill>
                <a:srgbClr val="000060"/>
              </a:solidFill>
              <a:prstDash val="solid"/>
              <a:miter/>
            </a:ln>
          </p:spPr>
        </p:sp>
        <p:sp>
          <p:nvSpPr>
            <p:cNvPr name="TextBox 5" id="5"/>
            <p:cNvSpPr txBox="true"/>
            <p:nvPr/>
          </p:nvSpPr>
          <p:spPr>
            <a:xfrm>
              <a:off x="0" y="-47625"/>
              <a:ext cx="400309" cy="187358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30508" y="663767"/>
            <a:ext cx="13259270" cy="937270"/>
          </a:xfrm>
          <a:prstGeom prst="rect">
            <a:avLst/>
          </a:prstGeom>
        </p:spPr>
        <p:txBody>
          <a:bodyPr anchor="t" rtlCol="false" tIns="0" lIns="0" bIns="0" rIns="0">
            <a:spAutoFit/>
          </a:bodyPr>
          <a:lstStyle/>
          <a:p>
            <a:pPr algn="l" marL="0" indent="0" lvl="0">
              <a:lnSpc>
                <a:spcPts val="6900"/>
              </a:lnSpc>
            </a:pPr>
            <a:r>
              <a:rPr lang="en-US" b="true" sz="6900">
                <a:solidFill>
                  <a:srgbClr val="000060"/>
                </a:solidFill>
                <a:latin typeface="Faustina Semi-Bold"/>
                <a:ea typeface="Faustina Semi-Bold"/>
                <a:cs typeface="Faustina Semi-Bold"/>
                <a:sym typeface="Faustina Semi-Bold"/>
              </a:rPr>
              <a:t>Bad Sensor at Downtown</a:t>
            </a:r>
          </a:p>
        </p:txBody>
      </p:sp>
      <p:sp>
        <p:nvSpPr>
          <p:cNvPr name="Freeform 7" id="7"/>
          <p:cNvSpPr/>
          <p:nvPr/>
        </p:nvSpPr>
        <p:spPr>
          <a:xfrm flipH="false" flipV="false" rot="0">
            <a:off x="1028700" y="2884758"/>
            <a:ext cx="8632501" cy="6172238"/>
          </a:xfrm>
          <a:custGeom>
            <a:avLst/>
            <a:gdLst/>
            <a:ahLst/>
            <a:cxnLst/>
            <a:rect r="r" b="b" t="t" l="l"/>
            <a:pathLst>
              <a:path h="6172238" w="8632501">
                <a:moveTo>
                  <a:pt x="0" y="0"/>
                </a:moveTo>
                <a:lnTo>
                  <a:pt x="8632501" y="0"/>
                </a:lnTo>
                <a:lnTo>
                  <a:pt x="8632501" y="6172238"/>
                </a:lnTo>
                <a:lnTo>
                  <a:pt x="0" y="6172238"/>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TextBox 2" id="2"/>
          <p:cNvSpPr txBox="true"/>
          <p:nvPr/>
        </p:nvSpPr>
        <p:spPr>
          <a:xfrm rot="0">
            <a:off x="358492" y="3628298"/>
            <a:ext cx="10040691" cy="2680962"/>
          </a:xfrm>
          <a:prstGeom prst="rect">
            <a:avLst/>
          </a:prstGeom>
        </p:spPr>
        <p:txBody>
          <a:bodyPr anchor="t" rtlCol="false" tIns="0" lIns="0" bIns="0" rIns="0">
            <a:spAutoFit/>
          </a:bodyPr>
          <a:lstStyle/>
          <a:p>
            <a:pPr algn="l">
              <a:lnSpc>
                <a:spcPts val="10780"/>
              </a:lnSpc>
            </a:pPr>
            <a:r>
              <a:rPr lang="en-US" sz="7700" b="true">
                <a:solidFill>
                  <a:srgbClr val="215C3F"/>
                </a:solidFill>
                <a:latin typeface="Faustina Bold"/>
                <a:ea typeface="Faustina Bold"/>
                <a:cs typeface="Faustina Bold"/>
                <a:sym typeface="Faustina Bold"/>
              </a:rPr>
              <a:t>Comparing Location and Road Conditions</a:t>
            </a:r>
          </a:p>
        </p:txBody>
      </p:sp>
      <p:grpSp>
        <p:nvGrpSpPr>
          <p:cNvPr name="Group 3" id="3"/>
          <p:cNvGrpSpPr>
            <a:grpSpLocks noChangeAspect="true"/>
          </p:cNvGrpSpPr>
          <p:nvPr/>
        </p:nvGrpSpPr>
        <p:grpSpPr>
          <a:xfrm rot="0">
            <a:off x="11505256" y="-2171236"/>
            <a:ext cx="8539460" cy="12458236"/>
            <a:chOff x="0" y="0"/>
            <a:chExt cx="4372610" cy="6379210"/>
          </a:xfrm>
        </p:grpSpPr>
        <p:sp>
          <p:nvSpPr>
            <p:cNvPr name="Freeform 4" id="4"/>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solidFill>
              <a:srgbClr val="215C3F"/>
            </a:solidFill>
            <a:ln w="12700">
              <a:solidFill>
                <a:srgbClr val="000000"/>
              </a:solidFill>
            </a:ln>
          </p:spPr>
        </p:sp>
        <p:sp>
          <p:nvSpPr>
            <p:cNvPr name="Freeform 5" id="5"/>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sp>
        <p:nvSpPr>
          <p:cNvPr name="Freeform 6" id="6"/>
          <p:cNvSpPr/>
          <p:nvPr/>
        </p:nvSpPr>
        <p:spPr>
          <a:xfrm flipH="false" flipV="false" rot="0">
            <a:off x="11865365" y="-206567"/>
            <a:ext cx="7993147" cy="10493567"/>
          </a:xfrm>
          <a:custGeom>
            <a:avLst/>
            <a:gdLst/>
            <a:ahLst/>
            <a:cxnLst/>
            <a:rect r="r" b="b" t="t" l="l"/>
            <a:pathLst>
              <a:path h="10493567" w="7993147">
                <a:moveTo>
                  <a:pt x="0" y="0"/>
                </a:moveTo>
                <a:lnTo>
                  <a:pt x="7993147" y="0"/>
                </a:lnTo>
                <a:lnTo>
                  <a:pt x="7993147" y="10493567"/>
                </a:lnTo>
                <a:lnTo>
                  <a:pt x="0" y="10493567"/>
                </a:lnTo>
                <a:lnTo>
                  <a:pt x="0" y="0"/>
                </a:lnTo>
                <a:close/>
              </a:path>
            </a:pathLst>
          </a:custGeom>
          <a:blipFill>
            <a:blip r:embed="rId2">
              <a:alphaModFix amt="58000"/>
            </a:blip>
            <a:stretch>
              <a:fillRect l="0" t="-3436" r="0" b="-3436"/>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E9F2"/>
        </a:solidFill>
      </p:bgPr>
    </p:bg>
    <p:spTree>
      <p:nvGrpSpPr>
        <p:cNvPr id="1" name=""/>
        <p:cNvGrpSpPr/>
        <p:nvPr/>
      </p:nvGrpSpPr>
      <p:grpSpPr>
        <a:xfrm>
          <a:off x="0" y="0"/>
          <a:ext cx="0" cy="0"/>
          <a:chOff x="0" y="0"/>
          <a:chExt cx="0" cy="0"/>
        </a:xfrm>
      </p:grpSpPr>
      <p:sp>
        <p:nvSpPr>
          <p:cNvPr name="Freeform 2" id="2"/>
          <p:cNvSpPr/>
          <p:nvPr/>
        </p:nvSpPr>
        <p:spPr>
          <a:xfrm flipH="false" flipV="false" rot="0">
            <a:off x="311266" y="2118239"/>
            <a:ext cx="9886967" cy="8168761"/>
          </a:xfrm>
          <a:custGeom>
            <a:avLst/>
            <a:gdLst/>
            <a:ahLst/>
            <a:cxnLst/>
            <a:rect r="r" b="b" t="t" l="l"/>
            <a:pathLst>
              <a:path h="8168761" w="9886967">
                <a:moveTo>
                  <a:pt x="0" y="0"/>
                </a:moveTo>
                <a:lnTo>
                  <a:pt x="9886967" y="0"/>
                </a:lnTo>
                <a:lnTo>
                  <a:pt x="9886967" y="8168761"/>
                </a:lnTo>
                <a:lnTo>
                  <a:pt x="0" y="8168761"/>
                </a:lnTo>
                <a:lnTo>
                  <a:pt x="0" y="0"/>
                </a:lnTo>
                <a:close/>
              </a:path>
            </a:pathLst>
          </a:custGeom>
          <a:blipFill>
            <a:blip r:embed="rId2"/>
            <a:stretch>
              <a:fillRect l="0" t="0" r="0" b="0"/>
            </a:stretch>
          </a:blipFill>
        </p:spPr>
      </p:sp>
      <p:sp>
        <p:nvSpPr>
          <p:cNvPr name="TextBox 3" id="3"/>
          <p:cNvSpPr txBox="true"/>
          <p:nvPr/>
        </p:nvSpPr>
        <p:spPr>
          <a:xfrm rot="0">
            <a:off x="13809491" y="4126563"/>
            <a:ext cx="9508299" cy="523875"/>
          </a:xfrm>
          <a:prstGeom prst="rect">
            <a:avLst/>
          </a:prstGeom>
        </p:spPr>
        <p:txBody>
          <a:bodyPr anchor="t" rtlCol="false" tIns="0" lIns="0" bIns="0" rIns="0">
            <a:spAutoFit/>
          </a:bodyPr>
          <a:lstStyle/>
          <a:p>
            <a:pPr algn="l">
              <a:lnSpc>
                <a:spcPts val="4200"/>
              </a:lnSpc>
            </a:pPr>
          </a:p>
        </p:txBody>
      </p:sp>
      <p:grpSp>
        <p:nvGrpSpPr>
          <p:cNvPr name="Group 4" id="4"/>
          <p:cNvGrpSpPr/>
          <p:nvPr/>
        </p:nvGrpSpPr>
        <p:grpSpPr>
          <a:xfrm rot="0">
            <a:off x="217351" y="721435"/>
            <a:ext cx="12973283" cy="1937293"/>
            <a:chOff x="0" y="0"/>
            <a:chExt cx="17297711" cy="2583057"/>
          </a:xfrm>
        </p:grpSpPr>
        <p:sp>
          <p:nvSpPr>
            <p:cNvPr name="TextBox 5" id="5"/>
            <p:cNvSpPr txBox="true"/>
            <p:nvPr/>
          </p:nvSpPr>
          <p:spPr>
            <a:xfrm rot="0">
              <a:off x="0" y="2020359"/>
              <a:ext cx="17297711" cy="562698"/>
            </a:xfrm>
            <a:prstGeom prst="rect">
              <a:avLst/>
            </a:prstGeom>
          </p:spPr>
          <p:txBody>
            <a:bodyPr anchor="t" rtlCol="false" tIns="0" lIns="0" bIns="0" rIns="0">
              <a:spAutoFit/>
            </a:bodyPr>
            <a:lstStyle/>
            <a:p>
              <a:pPr algn="l">
                <a:lnSpc>
                  <a:spcPts val="3548"/>
                </a:lnSpc>
              </a:pPr>
            </a:p>
          </p:txBody>
        </p:sp>
        <p:sp>
          <p:nvSpPr>
            <p:cNvPr name="TextBox 6" id="6"/>
            <p:cNvSpPr txBox="true"/>
            <p:nvPr/>
          </p:nvSpPr>
          <p:spPr>
            <a:xfrm rot="0">
              <a:off x="0" y="142875"/>
              <a:ext cx="17297711" cy="1402344"/>
            </a:xfrm>
            <a:prstGeom prst="rect">
              <a:avLst/>
            </a:prstGeom>
          </p:spPr>
          <p:txBody>
            <a:bodyPr anchor="t" rtlCol="false" tIns="0" lIns="0" bIns="0" rIns="0">
              <a:spAutoFit/>
            </a:bodyPr>
            <a:lstStyle/>
            <a:p>
              <a:pPr algn="l" marL="0" indent="0" lvl="0">
                <a:lnSpc>
                  <a:spcPts val="7604"/>
                </a:lnSpc>
              </a:pPr>
              <a:r>
                <a:rPr lang="en-US" b="true" sz="7604">
                  <a:solidFill>
                    <a:srgbClr val="B24071"/>
                  </a:solidFill>
                  <a:latin typeface="Faustina Bold"/>
                  <a:ea typeface="Faustina Bold"/>
                  <a:cs typeface="Faustina Bold"/>
                  <a:sym typeface="Faustina Bold"/>
                </a:rPr>
                <a:t>Condition Effect on Friction</a:t>
              </a:r>
            </a:p>
          </p:txBody>
        </p:sp>
      </p:grpSp>
      <p:grpSp>
        <p:nvGrpSpPr>
          <p:cNvPr name="Group 7" id="7"/>
          <p:cNvGrpSpPr/>
          <p:nvPr/>
        </p:nvGrpSpPr>
        <p:grpSpPr>
          <a:xfrm rot="0">
            <a:off x="10198233" y="4193238"/>
            <a:ext cx="8089767" cy="1657693"/>
            <a:chOff x="0" y="0"/>
            <a:chExt cx="10786355" cy="2210257"/>
          </a:xfrm>
        </p:grpSpPr>
        <p:sp>
          <p:nvSpPr>
            <p:cNvPr name="TextBox 8" id="8"/>
            <p:cNvSpPr txBox="true"/>
            <p:nvPr/>
          </p:nvSpPr>
          <p:spPr>
            <a:xfrm rot="0">
              <a:off x="0" y="1960986"/>
              <a:ext cx="10786355" cy="249271"/>
            </a:xfrm>
            <a:prstGeom prst="rect">
              <a:avLst/>
            </a:prstGeom>
          </p:spPr>
          <p:txBody>
            <a:bodyPr anchor="t" rtlCol="false" tIns="0" lIns="0" bIns="0" rIns="0">
              <a:spAutoFit/>
            </a:bodyPr>
            <a:lstStyle/>
            <a:p>
              <a:pPr algn="l">
                <a:lnSpc>
                  <a:spcPts val="1520"/>
                </a:lnSpc>
              </a:pPr>
            </a:p>
          </p:txBody>
        </p:sp>
        <p:sp>
          <p:nvSpPr>
            <p:cNvPr name="TextBox 9" id="9"/>
            <p:cNvSpPr txBox="true"/>
            <p:nvPr/>
          </p:nvSpPr>
          <p:spPr>
            <a:xfrm rot="0">
              <a:off x="0" y="66675"/>
              <a:ext cx="10786355" cy="1698894"/>
            </a:xfrm>
            <a:prstGeom prst="rect">
              <a:avLst/>
            </a:prstGeom>
          </p:spPr>
          <p:txBody>
            <a:bodyPr anchor="t" rtlCol="false" tIns="0" lIns="0" bIns="0" rIns="0">
              <a:spAutoFit/>
            </a:bodyPr>
            <a:lstStyle/>
            <a:p>
              <a:pPr algn="l" marL="703469" indent="-351734" lvl="1">
                <a:lnSpc>
                  <a:spcPts val="3258"/>
                </a:lnSpc>
                <a:buFont typeface="Arial"/>
                <a:buChar char="•"/>
              </a:pPr>
              <a:r>
                <a:rPr lang="en-US" b="true" sz="3258">
                  <a:solidFill>
                    <a:srgbClr val="B24071"/>
                  </a:solidFill>
                  <a:latin typeface="Faustina Bold"/>
                  <a:ea typeface="Faustina Bold"/>
                  <a:cs typeface="Faustina Bold"/>
                  <a:sym typeface="Faustina Bold"/>
                </a:rPr>
                <a:t>Lowest average friction is found with these 4 “bad” road conditions.</a:t>
              </a:r>
            </a:p>
            <a:p>
              <a:pPr algn="l">
                <a:lnSpc>
                  <a:spcPts val="3258"/>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E9F2"/>
        </a:solidFill>
      </p:bgPr>
    </p:bg>
    <p:spTree>
      <p:nvGrpSpPr>
        <p:cNvPr id="1" name=""/>
        <p:cNvGrpSpPr/>
        <p:nvPr/>
      </p:nvGrpSpPr>
      <p:grpSpPr>
        <a:xfrm>
          <a:off x="0" y="0"/>
          <a:ext cx="0" cy="0"/>
          <a:chOff x="0" y="0"/>
          <a:chExt cx="0" cy="0"/>
        </a:xfrm>
      </p:grpSpPr>
      <p:sp>
        <p:nvSpPr>
          <p:cNvPr name="Freeform 2" id="2"/>
          <p:cNvSpPr/>
          <p:nvPr/>
        </p:nvSpPr>
        <p:spPr>
          <a:xfrm flipH="false" flipV="false" rot="0">
            <a:off x="4347204" y="4172663"/>
            <a:ext cx="9593591" cy="2944325"/>
          </a:xfrm>
          <a:custGeom>
            <a:avLst/>
            <a:gdLst/>
            <a:ahLst/>
            <a:cxnLst/>
            <a:rect r="r" b="b" t="t" l="l"/>
            <a:pathLst>
              <a:path h="2944325" w="9593591">
                <a:moveTo>
                  <a:pt x="0" y="0"/>
                </a:moveTo>
                <a:lnTo>
                  <a:pt x="9593592" y="0"/>
                </a:lnTo>
                <a:lnTo>
                  <a:pt x="9593592" y="2944325"/>
                </a:lnTo>
                <a:lnTo>
                  <a:pt x="0" y="2944325"/>
                </a:lnTo>
                <a:lnTo>
                  <a:pt x="0" y="0"/>
                </a:lnTo>
                <a:close/>
              </a:path>
            </a:pathLst>
          </a:custGeom>
          <a:blipFill>
            <a:blip r:embed="rId2"/>
            <a:stretch>
              <a:fillRect l="-12138" t="-22020" r="-11710" b="-23054"/>
            </a:stretch>
          </a:blipFill>
        </p:spPr>
      </p:sp>
      <p:sp>
        <p:nvSpPr>
          <p:cNvPr name="TextBox 3" id="3"/>
          <p:cNvSpPr txBox="true"/>
          <p:nvPr/>
        </p:nvSpPr>
        <p:spPr>
          <a:xfrm rot="0">
            <a:off x="3511939" y="2642173"/>
            <a:ext cx="11264122" cy="1209675"/>
          </a:xfrm>
          <a:prstGeom prst="rect">
            <a:avLst/>
          </a:prstGeom>
        </p:spPr>
        <p:txBody>
          <a:bodyPr anchor="t" rtlCol="false" tIns="0" lIns="0" bIns="0" rIns="0">
            <a:spAutoFit/>
          </a:bodyPr>
          <a:lstStyle/>
          <a:p>
            <a:pPr algn="ctr" marL="0" indent="0" lvl="0">
              <a:lnSpc>
                <a:spcPts val="9000"/>
              </a:lnSpc>
            </a:pPr>
            <a:r>
              <a:rPr lang="en-US" b="true" sz="9000">
                <a:solidFill>
                  <a:srgbClr val="B24071"/>
                </a:solidFill>
                <a:latin typeface="Faustina Semi-Bold"/>
                <a:ea typeface="Faustina Semi-Bold"/>
                <a:cs typeface="Faustina Semi-Bold"/>
                <a:sym typeface="Faustina Semi-Bold"/>
              </a:rPr>
              <a:t>Friction by Location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2466135" y="1446740"/>
            <a:ext cx="13355731" cy="7675006"/>
          </a:xfrm>
          <a:custGeom>
            <a:avLst/>
            <a:gdLst/>
            <a:ahLst/>
            <a:cxnLst/>
            <a:rect r="r" b="b" t="t" l="l"/>
            <a:pathLst>
              <a:path h="7675006" w="13355731">
                <a:moveTo>
                  <a:pt x="0" y="0"/>
                </a:moveTo>
                <a:lnTo>
                  <a:pt x="13355730" y="0"/>
                </a:lnTo>
                <a:lnTo>
                  <a:pt x="13355730" y="7675006"/>
                </a:lnTo>
                <a:lnTo>
                  <a:pt x="0" y="7675006"/>
                </a:lnTo>
                <a:lnTo>
                  <a:pt x="0" y="0"/>
                </a:lnTo>
                <a:close/>
              </a:path>
            </a:pathLst>
          </a:custGeom>
          <a:blipFill>
            <a:blip r:embed="rId2"/>
            <a:stretch>
              <a:fillRect l="0" t="-4844" r="0" b="0"/>
            </a:stretch>
          </a:blipFill>
        </p:spPr>
      </p:sp>
      <p:sp>
        <p:nvSpPr>
          <p:cNvPr name="TextBox 3" id="3"/>
          <p:cNvSpPr txBox="true"/>
          <p:nvPr/>
        </p:nvSpPr>
        <p:spPr>
          <a:xfrm rot="0">
            <a:off x="4958723" y="598006"/>
            <a:ext cx="8370554"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Bad Road Conditions by Location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2466135" y="1446740"/>
            <a:ext cx="13355731" cy="7675006"/>
          </a:xfrm>
          <a:custGeom>
            <a:avLst/>
            <a:gdLst/>
            <a:ahLst/>
            <a:cxnLst/>
            <a:rect r="r" b="b" t="t" l="l"/>
            <a:pathLst>
              <a:path h="7675006" w="13355731">
                <a:moveTo>
                  <a:pt x="0" y="0"/>
                </a:moveTo>
                <a:lnTo>
                  <a:pt x="13355730" y="0"/>
                </a:lnTo>
                <a:lnTo>
                  <a:pt x="13355730" y="7675006"/>
                </a:lnTo>
                <a:lnTo>
                  <a:pt x="0" y="7675006"/>
                </a:lnTo>
                <a:lnTo>
                  <a:pt x="0" y="0"/>
                </a:lnTo>
                <a:close/>
              </a:path>
            </a:pathLst>
          </a:custGeom>
          <a:blipFill>
            <a:blip r:embed="rId2"/>
            <a:stretch>
              <a:fillRect l="0" t="-4844" r="0" b="0"/>
            </a:stretch>
          </a:blipFill>
        </p:spPr>
      </p:sp>
      <p:sp>
        <p:nvSpPr>
          <p:cNvPr name="TextBox 3" id="3"/>
          <p:cNvSpPr txBox="true"/>
          <p:nvPr/>
        </p:nvSpPr>
        <p:spPr>
          <a:xfrm rot="0">
            <a:off x="4958723" y="598006"/>
            <a:ext cx="8370554"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Bad Road Conditions by Location</a:t>
            </a:r>
          </a:p>
        </p:txBody>
      </p:sp>
      <p:grpSp>
        <p:nvGrpSpPr>
          <p:cNvPr name="Group 4" id="4"/>
          <p:cNvGrpSpPr/>
          <p:nvPr/>
        </p:nvGrpSpPr>
        <p:grpSpPr>
          <a:xfrm rot="0">
            <a:off x="2929121" y="1693823"/>
            <a:ext cx="3490328" cy="1799889"/>
            <a:chOff x="0" y="0"/>
            <a:chExt cx="919263" cy="474045"/>
          </a:xfrm>
        </p:grpSpPr>
        <p:sp>
          <p:nvSpPr>
            <p:cNvPr name="Freeform 5" id="5"/>
            <p:cNvSpPr/>
            <p:nvPr/>
          </p:nvSpPr>
          <p:spPr>
            <a:xfrm flipH="false" flipV="false" rot="0">
              <a:off x="0" y="0"/>
              <a:ext cx="919263" cy="474045"/>
            </a:xfrm>
            <a:custGeom>
              <a:avLst/>
              <a:gdLst/>
              <a:ahLst/>
              <a:cxnLst/>
              <a:rect r="r" b="b" t="t" l="l"/>
              <a:pathLst>
                <a:path h="474045" w="919263">
                  <a:moveTo>
                    <a:pt x="0" y="0"/>
                  </a:moveTo>
                  <a:lnTo>
                    <a:pt x="919263" y="0"/>
                  </a:lnTo>
                  <a:lnTo>
                    <a:pt x="919263" y="474045"/>
                  </a:lnTo>
                  <a:lnTo>
                    <a:pt x="0" y="474045"/>
                  </a:lnTo>
                  <a:close/>
                </a:path>
              </a:pathLst>
            </a:custGeom>
            <a:solidFill>
              <a:srgbClr val="000000">
                <a:alpha val="0"/>
              </a:srgbClr>
            </a:solidFill>
            <a:ln w="85725" cap="sq">
              <a:solidFill>
                <a:srgbClr val="215C3F"/>
              </a:solidFill>
              <a:prstDash val="solid"/>
              <a:miter/>
            </a:ln>
          </p:spPr>
        </p:sp>
        <p:sp>
          <p:nvSpPr>
            <p:cNvPr name="TextBox 6" id="6"/>
            <p:cNvSpPr txBox="true"/>
            <p:nvPr/>
          </p:nvSpPr>
          <p:spPr>
            <a:xfrm>
              <a:off x="0" y="-28575"/>
              <a:ext cx="919263" cy="502620"/>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2466135" y="1446740"/>
            <a:ext cx="13355731" cy="7675006"/>
          </a:xfrm>
          <a:custGeom>
            <a:avLst/>
            <a:gdLst/>
            <a:ahLst/>
            <a:cxnLst/>
            <a:rect r="r" b="b" t="t" l="l"/>
            <a:pathLst>
              <a:path h="7675006" w="13355731">
                <a:moveTo>
                  <a:pt x="0" y="0"/>
                </a:moveTo>
                <a:lnTo>
                  <a:pt x="13355730" y="0"/>
                </a:lnTo>
                <a:lnTo>
                  <a:pt x="13355730" y="7675006"/>
                </a:lnTo>
                <a:lnTo>
                  <a:pt x="0" y="7675006"/>
                </a:lnTo>
                <a:lnTo>
                  <a:pt x="0" y="0"/>
                </a:lnTo>
                <a:close/>
              </a:path>
            </a:pathLst>
          </a:custGeom>
          <a:blipFill>
            <a:blip r:embed="rId2"/>
            <a:stretch>
              <a:fillRect l="0" t="-4844" r="0" b="0"/>
            </a:stretch>
          </a:blipFill>
        </p:spPr>
      </p:sp>
      <p:sp>
        <p:nvSpPr>
          <p:cNvPr name="TextBox 3" id="3"/>
          <p:cNvSpPr txBox="true"/>
          <p:nvPr/>
        </p:nvSpPr>
        <p:spPr>
          <a:xfrm rot="0">
            <a:off x="4958723" y="598006"/>
            <a:ext cx="8370554"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Bad Road Conditions by Location</a:t>
            </a:r>
          </a:p>
        </p:txBody>
      </p:sp>
      <p:grpSp>
        <p:nvGrpSpPr>
          <p:cNvPr name="Group 4" id="4"/>
          <p:cNvGrpSpPr/>
          <p:nvPr/>
        </p:nvGrpSpPr>
        <p:grpSpPr>
          <a:xfrm rot="0">
            <a:off x="2929121" y="1693823"/>
            <a:ext cx="3490328" cy="1799889"/>
            <a:chOff x="0" y="0"/>
            <a:chExt cx="919263" cy="474045"/>
          </a:xfrm>
        </p:grpSpPr>
        <p:sp>
          <p:nvSpPr>
            <p:cNvPr name="Freeform 5" id="5"/>
            <p:cNvSpPr/>
            <p:nvPr/>
          </p:nvSpPr>
          <p:spPr>
            <a:xfrm flipH="false" flipV="false" rot="0">
              <a:off x="0" y="0"/>
              <a:ext cx="919263" cy="474045"/>
            </a:xfrm>
            <a:custGeom>
              <a:avLst/>
              <a:gdLst/>
              <a:ahLst/>
              <a:cxnLst/>
              <a:rect r="r" b="b" t="t" l="l"/>
              <a:pathLst>
                <a:path h="474045" w="919263">
                  <a:moveTo>
                    <a:pt x="0" y="0"/>
                  </a:moveTo>
                  <a:lnTo>
                    <a:pt x="919263" y="0"/>
                  </a:lnTo>
                  <a:lnTo>
                    <a:pt x="919263" y="474045"/>
                  </a:lnTo>
                  <a:lnTo>
                    <a:pt x="0" y="474045"/>
                  </a:lnTo>
                  <a:close/>
                </a:path>
              </a:pathLst>
            </a:custGeom>
            <a:solidFill>
              <a:srgbClr val="000000">
                <a:alpha val="0"/>
              </a:srgbClr>
            </a:solidFill>
            <a:ln w="85725" cap="sq">
              <a:solidFill>
                <a:srgbClr val="215C3F"/>
              </a:solidFill>
              <a:prstDash val="solid"/>
              <a:miter/>
            </a:ln>
          </p:spPr>
        </p:sp>
        <p:sp>
          <p:nvSpPr>
            <p:cNvPr name="TextBox 6" id="6"/>
            <p:cNvSpPr txBox="true"/>
            <p:nvPr/>
          </p:nvSpPr>
          <p:spPr>
            <a:xfrm>
              <a:off x="0" y="-28575"/>
              <a:ext cx="919263" cy="50262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214549" y="9312246"/>
            <a:ext cx="13703300" cy="5143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215C3F"/>
                </a:solidFill>
                <a:latin typeface="Canva Sans Bold"/>
                <a:ea typeface="Canva Sans Bold"/>
                <a:cs typeface="Canva Sans Bold"/>
                <a:sym typeface="Canva Sans Bold"/>
              </a:rPr>
              <a:t>South Austin has the best road conditions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TextBox 2" id="2"/>
          <p:cNvSpPr txBox="true"/>
          <p:nvPr/>
        </p:nvSpPr>
        <p:spPr>
          <a:xfrm rot="0">
            <a:off x="558373" y="4048125"/>
            <a:ext cx="9838807" cy="2352675"/>
          </a:xfrm>
          <a:prstGeom prst="rect">
            <a:avLst/>
          </a:prstGeom>
        </p:spPr>
        <p:txBody>
          <a:bodyPr anchor="t" rtlCol="false" tIns="0" lIns="0" bIns="0" rIns="0">
            <a:spAutoFit/>
          </a:bodyPr>
          <a:lstStyle/>
          <a:p>
            <a:pPr algn="l" marL="0" indent="0" lvl="0">
              <a:lnSpc>
                <a:spcPts val="9000"/>
              </a:lnSpc>
            </a:pPr>
            <a:r>
              <a:rPr lang="en-US" b="true" sz="9000">
                <a:solidFill>
                  <a:srgbClr val="215C3F"/>
                </a:solidFill>
                <a:latin typeface="Faustina Bold"/>
                <a:ea typeface="Faustina Bold"/>
                <a:cs typeface="Faustina Bold"/>
                <a:sym typeface="Faustina Bold"/>
              </a:rPr>
              <a:t>Geographical Factors</a:t>
            </a:r>
          </a:p>
        </p:txBody>
      </p:sp>
      <p:grpSp>
        <p:nvGrpSpPr>
          <p:cNvPr name="Group 3" id="3"/>
          <p:cNvGrpSpPr>
            <a:grpSpLocks noChangeAspect="true"/>
          </p:cNvGrpSpPr>
          <p:nvPr/>
        </p:nvGrpSpPr>
        <p:grpSpPr>
          <a:xfrm rot="0">
            <a:off x="11505256" y="-2171236"/>
            <a:ext cx="8539460" cy="12458236"/>
            <a:chOff x="0" y="0"/>
            <a:chExt cx="4372610" cy="6379210"/>
          </a:xfrm>
        </p:grpSpPr>
        <p:sp>
          <p:nvSpPr>
            <p:cNvPr name="Freeform 4" id="4"/>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solidFill>
              <a:srgbClr val="215C3F"/>
            </a:solidFill>
            <a:ln w="12700">
              <a:solidFill>
                <a:srgbClr val="000000"/>
              </a:solidFill>
            </a:ln>
          </p:spPr>
        </p:sp>
        <p:sp>
          <p:nvSpPr>
            <p:cNvPr name="Freeform 5" id="5"/>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sp>
        <p:nvSpPr>
          <p:cNvPr name="Freeform 6" id="6"/>
          <p:cNvSpPr/>
          <p:nvPr/>
        </p:nvSpPr>
        <p:spPr>
          <a:xfrm flipH="false" flipV="false" rot="5400000">
            <a:off x="10057000" y="1938559"/>
            <a:ext cx="10588302" cy="6711185"/>
          </a:xfrm>
          <a:custGeom>
            <a:avLst/>
            <a:gdLst/>
            <a:ahLst/>
            <a:cxnLst/>
            <a:rect r="r" b="b" t="t" l="l"/>
            <a:pathLst>
              <a:path h="6711185" w="10588302">
                <a:moveTo>
                  <a:pt x="0" y="0"/>
                </a:moveTo>
                <a:lnTo>
                  <a:pt x="10588302" y="0"/>
                </a:lnTo>
                <a:lnTo>
                  <a:pt x="10588302" y="6711184"/>
                </a:lnTo>
                <a:lnTo>
                  <a:pt x="0" y="6711184"/>
                </a:lnTo>
                <a:lnTo>
                  <a:pt x="0" y="0"/>
                </a:lnTo>
                <a:close/>
              </a:path>
            </a:pathLst>
          </a:custGeom>
          <a:blipFill>
            <a:blip r:embed="rId2">
              <a:alphaModFix amt="49000"/>
            </a:blip>
            <a:stretch>
              <a:fillRect l="-42111" t="0" r="-40613" b="-7387"/>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2671119" y="1681632"/>
            <a:ext cx="12945762" cy="8347627"/>
          </a:xfrm>
          <a:custGeom>
            <a:avLst/>
            <a:gdLst/>
            <a:ahLst/>
            <a:cxnLst/>
            <a:rect r="r" b="b" t="t" l="l"/>
            <a:pathLst>
              <a:path h="8347627" w="12945762">
                <a:moveTo>
                  <a:pt x="0" y="0"/>
                </a:moveTo>
                <a:lnTo>
                  <a:pt x="12945762" y="0"/>
                </a:lnTo>
                <a:lnTo>
                  <a:pt x="12945762" y="8347628"/>
                </a:lnTo>
                <a:lnTo>
                  <a:pt x="0" y="8347628"/>
                </a:lnTo>
                <a:lnTo>
                  <a:pt x="0" y="0"/>
                </a:lnTo>
                <a:close/>
              </a:path>
            </a:pathLst>
          </a:custGeom>
          <a:blipFill>
            <a:blip r:embed="rId2"/>
            <a:stretch>
              <a:fillRect l="0" t="-3711" r="0" b="0"/>
            </a:stretch>
          </a:blipFill>
        </p:spPr>
      </p:sp>
      <p:sp>
        <p:nvSpPr>
          <p:cNvPr name="TextBox 3" id="3"/>
          <p:cNvSpPr txBox="true"/>
          <p:nvPr/>
        </p:nvSpPr>
        <p:spPr>
          <a:xfrm rot="0">
            <a:off x="3285595" y="915941"/>
            <a:ext cx="11716809"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Bad Road Conditions by Location (Percentage)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CCDFD6"/>
        </a:solidFill>
      </p:bgPr>
    </p:bg>
    <p:spTree>
      <p:nvGrpSpPr>
        <p:cNvPr id="1" name=""/>
        <p:cNvGrpSpPr/>
        <p:nvPr/>
      </p:nvGrpSpPr>
      <p:grpSpPr>
        <a:xfrm>
          <a:off x="0" y="0"/>
          <a:ext cx="0" cy="0"/>
          <a:chOff x="0" y="0"/>
          <a:chExt cx="0" cy="0"/>
        </a:xfrm>
      </p:grpSpPr>
      <p:grpSp>
        <p:nvGrpSpPr>
          <p:cNvPr name="Group 2" id="2"/>
          <p:cNvGrpSpPr/>
          <p:nvPr/>
        </p:nvGrpSpPr>
        <p:grpSpPr>
          <a:xfrm rot="0">
            <a:off x="2658547" y="3278631"/>
            <a:ext cx="4036310" cy="5730164"/>
            <a:chOff x="0" y="0"/>
            <a:chExt cx="1063061" cy="1509179"/>
          </a:xfrm>
        </p:grpSpPr>
        <p:sp>
          <p:nvSpPr>
            <p:cNvPr name="Freeform 3" id="3"/>
            <p:cNvSpPr/>
            <p:nvPr/>
          </p:nvSpPr>
          <p:spPr>
            <a:xfrm flipH="false" flipV="false" rot="0">
              <a:off x="0" y="0"/>
              <a:ext cx="1063061" cy="1509179"/>
            </a:xfrm>
            <a:custGeom>
              <a:avLst/>
              <a:gdLst/>
              <a:ahLst/>
              <a:cxnLst/>
              <a:rect r="r" b="b" t="t" l="l"/>
              <a:pathLst>
                <a:path h="1509179" w="1063061">
                  <a:moveTo>
                    <a:pt x="0" y="0"/>
                  </a:moveTo>
                  <a:lnTo>
                    <a:pt x="1063061" y="0"/>
                  </a:lnTo>
                  <a:lnTo>
                    <a:pt x="1063061" y="1509179"/>
                  </a:lnTo>
                  <a:lnTo>
                    <a:pt x="0" y="1509179"/>
                  </a:lnTo>
                  <a:close/>
                </a:path>
              </a:pathLst>
            </a:custGeom>
            <a:solidFill>
              <a:srgbClr val="215C3F"/>
            </a:solidFill>
          </p:spPr>
        </p:sp>
        <p:sp>
          <p:nvSpPr>
            <p:cNvPr name="TextBox 4" id="4"/>
            <p:cNvSpPr txBox="true"/>
            <p:nvPr/>
          </p:nvSpPr>
          <p:spPr>
            <a:xfrm>
              <a:off x="0" y="-28575"/>
              <a:ext cx="1063061" cy="1537754"/>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7214855" y="1072843"/>
            <a:ext cx="3858289" cy="1854623"/>
          </a:xfrm>
          <a:prstGeom prst="rect">
            <a:avLst/>
          </a:prstGeom>
        </p:spPr>
        <p:txBody>
          <a:bodyPr anchor="t" rtlCol="false" tIns="0" lIns="0" bIns="0" rIns="0">
            <a:spAutoFit/>
          </a:bodyPr>
          <a:lstStyle/>
          <a:p>
            <a:pPr algn="l">
              <a:lnSpc>
                <a:spcPts val="6226"/>
              </a:lnSpc>
            </a:pPr>
          </a:p>
          <a:p>
            <a:pPr algn="l">
              <a:lnSpc>
                <a:spcPts val="8776"/>
              </a:lnSpc>
            </a:pPr>
            <a:r>
              <a:rPr lang="en-US" sz="6269" b="true">
                <a:solidFill>
                  <a:srgbClr val="215C3F"/>
                </a:solidFill>
                <a:latin typeface="Faustina Bold"/>
                <a:ea typeface="Faustina Bold"/>
                <a:cs typeface="Faustina Bold"/>
                <a:sym typeface="Faustina Bold"/>
              </a:rPr>
              <a:t>Objectives</a:t>
            </a:r>
          </a:p>
        </p:txBody>
      </p:sp>
      <p:grpSp>
        <p:nvGrpSpPr>
          <p:cNvPr name="Group 6" id="6"/>
          <p:cNvGrpSpPr/>
          <p:nvPr/>
        </p:nvGrpSpPr>
        <p:grpSpPr>
          <a:xfrm rot="0">
            <a:off x="7128207" y="3278631"/>
            <a:ext cx="4036310" cy="5730164"/>
            <a:chOff x="0" y="0"/>
            <a:chExt cx="1063061" cy="1509179"/>
          </a:xfrm>
        </p:grpSpPr>
        <p:sp>
          <p:nvSpPr>
            <p:cNvPr name="Freeform 7" id="7"/>
            <p:cNvSpPr/>
            <p:nvPr/>
          </p:nvSpPr>
          <p:spPr>
            <a:xfrm flipH="false" flipV="false" rot="0">
              <a:off x="0" y="0"/>
              <a:ext cx="1063061" cy="1509179"/>
            </a:xfrm>
            <a:custGeom>
              <a:avLst/>
              <a:gdLst/>
              <a:ahLst/>
              <a:cxnLst/>
              <a:rect r="r" b="b" t="t" l="l"/>
              <a:pathLst>
                <a:path h="1509179" w="1063061">
                  <a:moveTo>
                    <a:pt x="0" y="0"/>
                  </a:moveTo>
                  <a:lnTo>
                    <a:pt x="1063061" y="0"/>
                  </a:lnTo>
                  <a:lnTo>
                    <a:pt x="1063061" y="1509179"/>
                  </a:lnTo>
                  <a:lnTo>
                    <a:pt x="0" y="1509179"/>
                  </a:lnTo>
                  <a:close/>
                </a:path>
              </a:pathLst>
            </a:custGeom>
            <a:solidFill>
              <a:srgbClr val="215C3F"/>
            </a:solidFill>
          </p:spPr>
        </p:sp>
        <p:sp>
          <p:nvSpPr>
            <p:cNvPr name="TextBox 8" id="8"/>
            <p:cNvSpPr txBox="true"/>
            <p:nvPr/>
          </p:nvSpPr>
          <p:spPr>
            <a:xfrm>
              <a:off x="0" y="-28575"/>
              <a:ext cx="1063061" cy="1537754"/>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11593143" y="3278631"/>
            <a:ext cx="4036310" cy="5730164"/>
            <a:chOff x="0" y="0"/>
            <a:chExt cx="1063061" cy="1509179"/>
          </a:xfrm>
        </p:grpSpPr>
        <p:sp>
          <p:nvSpPr>
            <p:cNvPr name="Freeform 10" id="10"/>
            <p:cNvSpPr/>
            <p:nvPr/>
          </p:nvSpPr>
          <p:spPr>
            <a:xfrm flipH="false" flipV="false" rot="0">
              <a:off x="0" y="0"/>
              <a:ext cx="1063061" cy="1509179"/>
            </a:xfrm>
            <a:custGeom>
              <a:avLst/>
              <a:gdLst/>
              <a:ahLst/>
              <a:cxnLst/>
              <a:rect r="r" b="b" t="t" l="l"/>
              <a:pathLst>
                <a:path h="1509179" w="1063061">
                  <a:moveTo>
                    <a:pt x="0" y="0"/>
                  </a:moveTo>
                  <a:lnTo>
                    <a:pt x="1063061" y="0"/>
                  </a:lnTo>
                  <a:lnTo>
                    <a:pt x="1063061" y="1509179"/>
                  </a:lnTo>
                  <a:lnTo>
                    <a:pt x="0" y="1509179"/>
                  </a:lnTo>
                  <a:close/>
                </a:path>
              </a:pathLst>
            </a:custGeom>
            <a:solidFill>
              <a:srgbClr val="215C3F"/>
            </a:solidFill>
          </p:spPr>
        </p:sp>
        <p:sp>
          <p:nvSpPr>
            <p:cNvPr name="TextBox 11" id="11"/>
            <p:cNvSpPr txBox="true"/>
            <p:nvPr/>
          </p:nvSpPr>
          <p:spPr>
            <a:xfrm>
              <a:off x="0" y="-28575"/>
              <a:ext cx="1063061" cy="1537754"/>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7217218" y="5121910"/>
            <a:ext cx="3858289" cy="1338580"/>
          </a:xfrm>
          <a:prstGeom prst="rect">
            <a:avLst/>
          </a:prstGeom>
        </p:spPr>
        <p:txBody>
          <a:bodyPr anchor="t" rtlCol="false" tIns="0" lIns="0" bIns="0" rIns="0">
            <a:spAutoFit/>
          </a:bodyPr>
          <a:lstStyle/>
          <a:p>
            <a:pPr algn="ctr">
              <a:lnSpc>
                <a:spcPts val="5359"/>
              </a:lnSpc>
            </a:pPr>
            <a:r>
              <a:rPr lang="en-US" sz="3999" b="true">
                <a:solidFill>
                  <a:srgbClr val="CCDFD6"/>
                </a:solidFill>
                <a:latin typeface="Faustina Bold"/>
                <a:ea typeface="Faustina Bold"/>
                <a:cs typeface="Faustina Bold"/>
                <a:sym typeface="Faustina Bold"/>
              </a:rPr>
              <a:t>Location analysis</a:t>
            </a:r>
          </a:p>
        </p:txBody>
      </p:sp>
      <p:sp>
        <p:nvSpPr>
          <p:cNvPr name="TextBox 13" id="13"/>
          <p:cNvSpPr txBox="true"/>
          <p:nvPr/>
        </p:nvSpPr>
        <p:spPr>
          <a:xfrm rot="0">
            <a:off x="11678868" y="3903154"/>
            <a:ext cx="3858289" cy="4043680"/>
          </a:xfrm>
          <a:prstGeom prst="rect">
            <a:avLst/>
          </a:prstGeom>
        </p:spPr>
        <p:txBody>
          <a:bodyPr anchor="t" rtlCol="false" tIns="0" lIns="0" bIns="0" rIns="0">
            <a:spAutoFit/>
          </a:bodyPr>
          <a:lstStyle/>
          <a:p>
            <a:pPr algn="ctr">
              <a:lnSpc>
                <a:spcPts val="5359"/>
              </a:lnSpc>
            </a:pPr>
            <a:r>
              <a:rPr lang="en-US" sz="3999" b="true">
                <a:solidFill>
                  <a:srgbClr val="CCDFD6"/>
                </a:solidFill>
                <a:latin typeface="Faustina Bold"/>
                <a:ea typeface="Faustina Bold"/>
                <a:cs typeface="Faustina Bold"/>
                <a:sym typeface="Faustina Bold"/>
              </a:rPr>
              <a:t>Compare locations and decide why their road conditions are better than the other</a:t>
            </a:r>
          </a:p>
        </p:txBody>
      </p:sp>
      <p:sp>
        <p:nvSpPr>
          <p:cNvPr name="TextBox 14" id="14"/>
          <p:cNvSpPr txBox="true"/>
          <p:nvPr/>
        </p:nvSpPr>
        <p:spPr>
          <a:xfrm rot="0">
            <a:off x="2755568" y="4445635"/>
            <a:ext cx="3858289" cy="2691130"/>
          </a:xfrm>
          <a:prstGeom prst="rect">
            <a:avLst/>
          </a:prstGeom>
        </p:spPr>
        <p:txBody>
          <a:bodyPr anchor="t" rtlCol="false" tIns="0" lIns="0" bIns="0" rIns="0">
            <a:spAutoFit/>
          </a:bodyPr>
          <a:lstStyle/>
          <a:p>
            <a:pPr algn="ctr">
              <a:lnSpc>
                <a:spcPts val="5359"/>
              </a:lnSpc>
            </a:pPr>
            <a:r>
              <a:rPr lang="en-US" sz="3999" b="true">
                <a:solidFill>
                  <a:srgbClr val="CCDFD6"/>
                </a:solidFill>
                <a:latin typeface="Faustina Bold"/>
                <a:ea typeface="Faustina Bold"/>
                <a:cs typeface="Faustina Bold"/>
                <a:sym typeface="Faustina Bold"/>
              </a:rPr>
              <a:t>Explore different variables and their effects on road condition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2671119" y="1681632"/>
            <a:ext cx="12945762" cy="8347627"/>
          </a:xfrm>
          <a:custGeom>
            <a:avLst/>
            <a:gdLst/>
            <a:ahLst/>
            <a:cxnLst/>
            <a:rect r="r" b="b" t="t" l="l"/>
            <a:pathLst>
              <a:path h="8347627" w="12945762">
                <a:moveTo>
                  <a:pt x="0" y="0"/>
                </a:moveTo>
                <a:lnTo>
                  <a:pt x="12945762" y="0"/>
                </a:lnTo>
                <a:lnTo>
                  <a:pt x="12945762" y="8347628"/>
                </a:lnTo>
                <a:lnTo>
                  <a:pt x="0" y="8347628"/>
                </a:lnTo>
                <a:lnTo>
                  <a:pt x="0" y="0"/>
                </a:lnTo>
                <a:close/>
              </a:path>
            </a:pathLst>
          </a:custGeom>
          <a:blipFill>
            <a:blip r:embed="rId2"/>
            <a:stretch>
              <a:fillRect l="0" t="-3711" r="0" b="0"/>
            </a:stretch>
          </a:blipFill>
        </p:spPr>
      </p:sp>
      <p:sp>
        <p:nvSpPr>
          <p:cNvPr name="TextBox 3" id="3"/>
          <p:cNvSpPr txBox="true"/>
          <p:nvPr/>
        </p:nvSpPr>
        <p:spPr>
          <a:xfrm rot="0">
            <a:off x="3285595" y="915941"/>
            <a:ext cx="11716809"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Bad Road Conditions by Location (Percentage)</a:t>
            </a:r>
          </a:p>
        </p:txBody>
      </p:sp>
      <p:grpSp>
        <p:nvGrpSpPr>
          <p:cNvPr name="Group 4" id="4"/>
          <p:cNvGrpSpPr/>
          <p:nvPr/>
        </p:nvGrpSpPr>
        <p:grpSpPr>
          <a:xfrm rot="0">
            <a:off x="2337933" y="4523798"/>
            <a:ext cx="13612135" cy="4505923"/>
            <a:chOff x="0" y="0"/>
            <a:chExt cx="3585089" cy="1186745"/>
          </a:xfrm>
        </p:grpSpPr>
        <p:sp>
          <p:nvSpPr>
            <p:cNvPr name="Freeform 5" id="5"/>
            <p:cNvSpPr/>
            <p:nvPr/>
          </p:nvSpPr>
          <p:spPr>
            <a:xfrm flipH="false" flipV="false" rot="0">
              <a:off x="0" y="0"/>
              <a:ext cx="3585089" cy="1186745"/>
            </a:xfrm>
            <a:custGeom>
              <a:avLst/>
              <a:gdLst/>
              <a:ahLst/>
              <a:cxnLst/>
              <a:rect r="r" b="b" t="t" l="l"/>
              <a:pathLst>
                <a:path h="1186745" w="3585089">
                  <a:moveTo>
                    <a:pt x="0" y="0"/>
                  </a:moveTo>
                  <a:lnTo>
                    <a:pt x="3585089" y="0"/>
                  </a:lnTo>
                  <a:lnTo>
                    <a:pt x="3585089" y="1186745"/>
                  </a:lnTo>
                  <a:lnTo>
                    <a:pt x="0" y="1186745"/>
                  </a:lnTo>
                  <a:close/>
                </a:path>
              </a:pathLst>
            </a:custGeom>
            <a:solidFill>
              <a:srgbClr val="000000">
                <a:alpha val="0"/>
              </a:srgbClr>
            </a:solidFill>
            <a:ln w="85725" cap="sq">
              <a:solidFill>
                <a:srgbClr val="215C3F"/>
              </a:solidFill>
              <a:prstDash val="solid"/>
              <a:miter/>
            </a:ln>
          </p:spPr>
        </p:sp>
        <p:sp>
          <p:nvSpPr>
            <p:cNvPr name="TextBox 6" id="6"/>
            <p:cNvSpPr txBox="true"/>
            <p:nvPr/>
          </p:nvSpPr>
          <p:spPr>
            <a:xfrm>
              <a:off x="0" y="-28575"/>
              <a:ext cx="3585089" cy="121532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15950067" y="5798296"/>
            <a:ext cx="2193335" cy="1819910"/>
          </a:xfrm>
          <a:prstGeom prst="rect">
            <a:avLst/>
          </a:prstGeom>
        </p:spPr>
        <p:txBody>
          <a:bodyPr anchor="t" rtlCol="false" tIns="0" lIns="0" bIns="0" rIns="0">
            <a:spAutoFit/>
          </a:bodyPr>
          <a:lstStyle/>
          <a:p>
            <a:pPr algn="l" marL="561342" indent="-280671" lvl="1">
              <a:lnSpc>
                <a:spcPts val="3640"/>
              </a:lnSpc>
              <a:buFont typeface="Arial"/>
              <a:buChar char="•"/>
            </a:pPr>
            <a:r>
              <a:rPr lang="en-US" b="true" sz="2600">
                <a:solidFill>
                  <a:srgbClr val="215C3F"/>
                </a:solidFill>
                <a:latin typeface="Canva Sans Bold"/>
                <a:ea typeface="Canva Sans Bold"/>
                <a:cs typeface="Canva Sans Bold"/>
                <a:sym typeface="Canva Sans Bold"/>
              </a:rPr>
              <a:t>Both locations are by water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E9F2"/>
        </a:solidFill>
      </p:bgPr>
    </p:bg>
    <p:spTree>
      <p:nvGrpSpPr>
        <p:cNvPr id="1" name=""/>
        <p:cNvGrpSpPr/>
        <p:nvPr/>
      </p:nvGrpSpPr>
      <p:grpSpPr>
        <a:xfrm>
          <a:off x="0" y="0"/>
          <a:ext cx="0" cy="0"/>
          <a:chOff x="0" y="0"/>
          <a:chExt cx="0" cy="0"/>
        </a:xfrm>
      </p:grpSpPr>
      <p:sp>
        <p:nvSpPr>
          <p:cNvPr name="Freeform 2" id="2"/>
          <p:cNvSpPr/>
          <p:nvPr/>
        </p:nvSpPr>
        <p:spPr>
          <a:xfrm flipH="false" flipV="false" rot="0">
            <a:off x="4357090" y="4255290"/>
            <a:ext cx="9573821" cy="3101799"/>
          </a:xfrm>
          <a:custGeom>
            <a:avLst/>
            <a:gdLst/>
            <a:ahLst/>
            <a:cxnLst/>
            <a:rect r="r" b="b" t="t" l="l"/>
            <a:pathLst>
              <a:path h="3101799" w="9573821">
                <a:moveTo>
                  <a:pt x="0" y="0"/>
                </a:moveTo>
                <a:lnTo>
                  <a:pt x="9573820" y="0"/>
                </a:lnTo>
                <a:lnTo>
                  <a:pt x="9573820" y="3101799"/>
                </a:lnTo>
                <a:lnTo>
                  <a:pt x="0" y="3101799"/>
                </a:lnTo>
                <a:lnTo>
                  <a:pt x="0" y="0"/>
                </a:lnTo>
                <a:close/>
              </a:path>
            </a:pathLst>
          </a:custGeom>
          <a:blipFill>
            <a:blip r:embed="rId2"/>
            <a:stretch>
              <a:fillRect l="-31720" t="-32007" r="-30576" b="-33927"/>
            </a:stretch>
          </a:blipFill>
        </p:spPr>
      </p:sp>
      <p:sp>
        <p:nvSpPr>
          <p:cNvPr name="TextBox 3" id="3"/>
          <p:cNvSpPr txBox="true"/>
          <p:nvPr/>
        </p:nvSpPr>
        <p:spPr>
          <a:xfrm rot="0">
            <a:off x="2169250" y="1634077"/>
            <a:ext cx="13949499" cy="2352675"/>
          </a:xfrm>
          <a:prstGeom prst="rect">
            <a:avLst/>
          </a:prstGeom>
        </p:spPr>
        <p:txBody>
          <a:bodyPr anchor="t" rtlCol="false" tIns="0" lIns="0" bIns="0" rIns="0">
            <a:spAutoFit/>
          </a:bodyPr>
          <a:lstStyle/>
          <a:p>
            <a:pPr algn="ctr" marL="0" indent="0" lvl="0">
              <a:lnSpc>
                <a:spcPts val="9000"/>
              </a:lnSpc>
            </a:pPr>
            <a:r>
              <a:rPr lang="en-US" b="true" sz="9000">
                <a:solidFill>
                  <a:srgbClr val="B24071"/>
                </a:solidFill>
                <a:latin typeface="Faustina Semi-Bold"/>
                <a:ea typeface="Faustina Semi-Bold"/>
                <a:cs typeface="Faustina Semi-Bold"/>
                <a:sym typeface="Faustina Semi-Bold"/>
              </a:rPr>
              <a:t>Average Friction Value During Winter Month</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1234258" y="1668227"/>
            <a:ext cx="15819484" cy="7448968"/>
          </a:xfrm>
          <a:custGeom>
            <a:avLst/>
            <a:gdLst/>
            <a:ahLst/>
            <a:cxnLst/>
            <a:rect r="r" b="b" t="t" l="l"/>
            <a:pathLst>
              <a:path h="7448968" w="15819484">
                <a:moveTo>
                  <a:pt x="0" y="0"/>
                </a:moveTo>
                <a:lnTo>
                  <a:pt x="15819484" y="0"/>
                </a:lnTo>
                <a:lnTo>
                  <a:pt x="15819484" y="7448967"/>
                </a:lnTo>
                <a:lnTo>
                  <a:pt x="0" y="7448967"/>
                </a:lnTo>
                <a:lnTo>
                  <a:pt x="0" y="0"/>
                </a:lnTo>
                <a:close/>
              </a:path>
            </a:pathLst>
          </a:custGeom>
          <a:blipFill>
            <a:blip r:embed="rId2"/>
            <a:stretch>
              <a:fillRect l="0" t="-5389" r="0" b="0"/>
            </a:stretch>
          </a:blipFill>
        </p:spPr>
      </p:sp>
      <p:grpSp>
        <p:nvGrpSpPr>
          <p:cNvPr name="Group 3" id="3"/>
          <p:cNvGrpSpPr/>
          <p:nvPr/>
        </p:nvGrpSpPr>
        <p:grpSpPr>
          <a:xfrm rot="0">
            <a:off x="12212462" y="1803313"/>
            <a:ext cx="4511416" cy="937798"/>
            <a:chOff x="0" y="0"/>
            <a:chExt cx="1188192" cy="246992"/>
          </a:xfrm>
        </p:grpSpPr>
        <p:sp>
          <p:nvSpPr>
            <p:cNvPr name="Freeform 4" id="4"/>
            <p:cNvSpPr/>
            <p:nvPr/>
          </p:nvSpPr>
          <p:spPr>
            <a:xfrm flipH="false" flipV="false" rot="0">
              <a:off x="0" y="0"/>
              <a:ext cx="1188192" cy="246992"/>
            </a:xfrm>
            <a:custGeom>
              <a:avLst/>
              <a:gdLst/>
              <a:ahLst/>
              <a:cxnLst/>
              <a:rect r="r" b="b" t="t" l="l"/>
              <a:pathLst>
                <a:path h="246992" w="1188192">
                  <a:moveTo>
                    <a:pt x="0" y="0"/>
                  </a:moveTo>
                  <a:lnTo>
                    <a:pt x="1188192" y="0"/>
                  </a:lnTo>
                  <a:lnTo>
                    <a:pt x="1188192" y="246992"/>
                  </a:lnTo>
                  <a:lnTo>
                    <a:pt x="0" y="246992"/>
                  </a:lnTo>
                  <a:close/>
                </a:path>
              </a:pathLst>
            </a:custGeom>
            <a:solidFill>
              <a:srgbClr val="FFFFFF"/>
            </a:solidFill>
          </p:spPr>
        </p:sp>
        <p:sp>
          <p:nvSpPr>
            <p:cNvPr name="TextBox 5" id="5"/>
            <p:cNvSpPr txBox="true"/>
            <p:nvPr/>
          </p:nvSpPr>
          <p:spPr>
            <a:xfrm>
              <a:off x="0" y="-47625"/>
              <a:ext cx="1188192" cy="294617"/>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07172" y="927464"/>
            <a:ext cx="12073655"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Air Temperature Change Over Time by Location</a:t>
            </a:r>
          </a:p>
        </p:txBody>
      </p:sp>
      <p:sp>
        <p:nvSpPr>
          <p:cNvPr name="TextBox 7" id="7"/>
          <p:cNvSpPr txBox="true"/>
          <p:nvPr/>
        </p:nvSpPr>
        <p:spPr>
          <a:xfrm rot="0">
            <a:off x="13896813" y="1765213"/>
            <a:ext cx="2827065" cy="1099183"/>
          </a:xfrm>
          <a:prstGeom prst="rect">
            <a:avLst/>
          </a:prstGeom>
        </p:spPr>
        <p:txBody>
          <a:bodyPr anchor="t" rtlCol="false" tIns="0" lIns="0" bIns="0" rIns="0">
            <a:spAutoFit/>
          </a:bodyPr>
          <a:lstStyle/>
          <a:p>
            <a:pPr algn="l">
              <a:lnSpc>
                <a:spcPts val="2940"/>
              </a:lnSpc>
            </a:pPr>
            <a:r>
              <a:rPr lang="en-US" sz="2100" b="true">
                <a:solidFill>
                  <a:srgbClr val="3A8803"/>
                </a:solidFill>
                <a:latin typeface="Canva Sans Bold"/>
                <a:ea typeface="Canva Sans Bold"/>
                <a:cs typeface="Canva Sans Bold"/>
                <a:sym typeface="Canva Sans Bold"/>
              </a:rPr>
              <a:t>SOUTH AUSTIN</a:t>
            </a:r>
          </a:p>
          <a:p>
            <a:pPr algn="ctr">
              <a:lnSpc>
                <a:spcPts val="2940"/>
              </a:lnSpc>
            </a:pPr>
            <a:r>
              <a:rPr lang="en-US" sz="2100" b="true">
                <a:solidFill>
                  <a:srgbClr val="1616FF"/>
                </a:solidFill>
                <a:latin typeface="Canva Sans Bold"/>
                <a:ea typeface="Canva Sans Bold"/>
                <a:cs typeface="Canva Sans Bold"/>
                <a:sym typeface="Canva Sans Bold"/>
              </a:rPr>
              <a:t>NORTH WEST AUSTIN</a:t>
            </a:r>
          </a:p>
          <a:p>
            <a:pPr algn="l">
              <a:lnSpc>
                <a:spcPts val="2940"/>
              </a:lnSpc>
            </a:pPr>
            <a:r>
              <a:rPr lang="en-US" sz="2100" b="true">
                <a:solidFill>
                  <a:srgbClr val="D5A93B"/>
                </a:solidFill>
                <a:latin typeface="Canva Sans Bold"/>
                <a:ea typeface="Canva Sans Bold"/>
                <a:cs typeface="Canva Sans Bold"/>
                <a:sym typeface="Canva Sans Bold"/>
              </a:rPr>
              <a:t>NORTH AUSTIN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1234258" y="1668227"/>
            <a:ext cx="15819484" cy="7448968"/>
          </a:xfrm>
          <a:custGeom>
            <a:avLst/>
            <a:gdLst/>
            <a:ahLst/>
            <a:cxnLst/>
            <a:rect r="r" b="b" t="t" l="l"/>
            <a:pathLst>
              <a:path h="7448968" w="15819484">
                <a:moveTo>
                  <a:pt x="0" y="0"/>
                </a:moveTo>
                <a:lnTo>
                  <a:pt x="15819484" y="0"/>
                </a:lnTo>
                <a:lnTo>
                  <a:pt x="15819484" y="7448967"/>
                </a:lnTo>
                <a:lnTo>
                  <a:pt x="0" y="7448967"/>
                </a:lnTo>
                <a:lnTo>
                  <a:pt x="0" y="0"/>
                </a:lnTo>
                <a:close/>
              </a:path>
            </a:pathLst>
          </a:custGeom>
          <a:blipFill>
            <a:blip r:embed="rId2"/>
            <a:stretch>
              <a:fillRect l="0" t="-5389" r="0" b="0"/>
            </a:stretch>
          </a:blipFill>
        </p:spPr>
      </p:sp>
      <p:grpSp>
        <p:nvGrpSpPr>
          <p:cNvPr name="Group 3" id="3"/>
          <p:cNvGrpSpPr/>
          <p:nvPr/>
        </p:nvGrpSpPr>
        <p:grpSpPr>
          <a:xfrm rot="0">
            <a:off x="2159051" y="4960925"/>
            <a:ext cx="14371349" cy="2640043"/>
            <a:chOff x="0" y="0"/>
            <a:chExt cx="3785047" cy="695320"/>
          </a:xfrm>
        </p:grpSpPr>
        <p:sp>
          <p:nvSpPr>
            <p:cNvPr name="Freeform 4" id="4"/>
            <p:cNvSpPr/>
            <p:nvPr/>
          </p:nvSpPr>
          <p:spPr>
            <a:xfrm flipH="false" flipV="false" rot="0">
              <a:off x="0" y="0"/>
              <a:ext cx="3785047" cy="695320"/>
            </a:xfrm>
            <a:custGeom>
              <a:avLst/>
              <a:gdLst/>
              <a:ahLst/>
              <a:cxnLst/>
              <a:rect r="r" b="b" t="t" l="l"/>
              <a:pathLst>
                <a:path h="695320" w="3785047">
                  <a:moveTo>
                    <a:pt x="0" y="0"/>
                  </a:moveTo>
                  <a:lnTo>
                    <a:pt x="3785047" y="0"/>
                  </a:lnTo>
                  <a:lnTo>
                    <a:pt x="3785047" y="695320"/>
                  </a:lnTo>
                  <a:lnTo>
                    <a:pt x="0" y="695320"/>
                  </a:lnTo>
                  <a:close/>
                </a:path>
              </a:pathLst>
            </a:custGeom>
            <a:solidFill>
              <a:srgbClr val="000000">
                <a:alpha val="0"/>
              </a:srgbClr>
            </a:solidFill>
            <a:ln w="95250" cap="sq">
              <a:solidFill>
                <a:srgbClr val="000000"/>
              </a:solidFill>
              <a:prstDash val="solid"/>
              <a:miter/>
            </a:ln>
          </p:spPr>
        </p:sp>
        <p:sp>
          <p:nvSpPr>
            <p:cNvPr name="TextBox 5" id="5"/>
            <p:cNvSpPr txBox="true"/>
            <p:nvPr/>
          </p:nvSpPr>
          <p:spPr>
            <a:xfrm>
              <a:off x="0" y="-47625"/>
              <a:ext cx="3785047" cy="74294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07172" y="927464"/>
            <a:ext cx="12073655" cy="600437"/>
          </a:xfrm>
          <a:prstGeom prst="rect">
            <a:avLst/>
          </a:prstGeom>
        </p:spPr>
        <p:txBody>
          <a:bodyPr anchor="t" rtlCol="false" tIns="0" lIns="0" bIns="0" rIns="0">
            <a:spAutoFit/>
          </a:bodyPr>
          <a:lstStyle/>
          <a:p>
            <a:pPr algn="l" marL="0" indent="0" lvl="0">
              <a:lnSpc>
                <a:spcPts val="4525"/>
              </a:lnSpc>
            </a:pPr>
            <a:r>
              <a:rPr lang="en-US" b="true" sz="4525">
                <a:solidFill>
                  <a:srgbClr val="215C3F"/>
                </a:solidFill>
                <a:latin typeface="Faustina Bold"/>
                <a:ea typeface="Faustina Bold"/>
                <a:cs typeface="Faustina Bold"/>
                <a:sym typeface="Faustina Bold"/>
              </a:rPr>
              <a:t>Air Temperature Change Over Time by Location</a:t>
            </a:r>
          </a:p>
        </p:txBody>
      </p:sp>
      <p:grpSp>
        <p:nvGrpSpPr>
          <p:cNvPr name="Group 7" id="7"/>
          <p:cNvGrpSpPr/>
          <p:nvPr/>
        </p:nvGrpSpPr>
        <p:grpSpPr>
          <a:xfrm rot="0">
            <a:off x="8057543" y="6280946"/>
            <a:ext cx="1086457" cy="108645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000000"/>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3583895" y="5845658"/>
            <a:ext cx="1299492" cy="1750041"/>
            <a:chOff x="0" y="0"/>
            <a:chExt cx="812800" cy="1094607"/>
          </a:xfrm>
        </p:grpSpPr>
        <p:sp>
          <p:nvSpPr>
            <p:cNvPr name="Freeform 11" id="11"/>
            <p:cNvSpPr/>
            <p:nvPr/>
          </p:nvSpPr>
          <p:spPr>
            <a:xfrm flipH="false" flipV="false" rot="0">
              <a:off x="0" y="0"/>
              <a:ext cx="812800" cy="1094607"/>
            </a:xfrm>
            <a:custGeom>
              <a:avLst/>
              <a:gdLst/>
              <a:ahLst/>
              <a:cxnLst/>
              <a:rect r="r" b="b" t="t" l="l"/>
              <a:pathLst>
                <a:path h="1094607" w="812800">
                  <a:moveTo>
                    <a:pt x="406400" y="0"/>
                  </a:moveTo>
                  <a:cubicBezTo>
                    <a:pt x="181951" y="0"/>
                    <a:pt x="0" y="245036"/>
                    <a:pt x="0" y="547304"/>
                  </a:cubicBezTo>
                  <a:cubicBezTo>
                    <a:pt x="0" y="849571"/>
                    <a:pt x="181951" y="1094607"/>
                    <a:pt x="406400" y="1094607"/>
                  </a:cubicBezTo>
                  <a:cubicBezTo>
                    <a:pt x="630849" y="1094607"/>
                    <a:pt x="812800" y="849571"/>
                    <a:pt x="812800" y="547304"/>
                  </a:cubicBezTo>
                  <a:cubicBezTo>
                    <a:pt x="812800" y="245036"/>
                    <a:pt x="630849" y="0"/>
                    <a:pt x="406400" y="0"/>
                  </a:cubicBezTo>
                  <a:close/>
                </a:path>
              </a:pathLst>
            </a:custGeom>
            <a:solidFill>
              <a:srgbClr val="000000">
                <a:alpha val="0"/>
              </a:srgbClr>
            </a:solidFill>
            <a:ln w="114300" cap="sq">
              <a:solidFill>
                <a:srgbClr val="000000"/>
              </a:solidFill>
              <a:prstDash val="solid"/>
              <a:miter/>
            </a:ln>
          </p:spPr>
        </p:sp>
        <p:sp>
          <p:nvSpPr>
            <p:cNvPr name="TextBox 12" id="12"/>
            <p:cNvSpPr txBox="true"/>
            <p:nvPr/>
          </p:nvSpPr>
          <p:spPr>
            <a:xfrm>
              <a:off x="76200" y="54994"/>
              <a:ext cx="660400" cy="936993"/>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2212462" y="1803313"/>
            <a:ext cx="4511416" cy="937798"/>
            <a:chOff x="0" y="0"/>
            <a:chExt cx="1188192" cy="246992"/>
          </a:xfrm>
        </p:grpSpPr>
        <p:sp>
          <p:nvSpPr>
            <p:cNvPr name="Freeform 14" id="14"/>
            <p:cNvSpPr/>
            <p:nvPr/>
          </p:nvSpPr>
          <p:spPr>
            <a:xfrm flipH="false" flipV="false" rot="0">
              <a:off x="0" y="0"/>
              <a:ext cx="1188192" cy="246992"/>
            </a:xfrm>
            <a:custGeom>
              <a:avLst/>
              <a:gdLst/>
              <a:ahLst/>
              <a:cxnLst/>
              <a:rect r="r" b="b" t="t" l="l"/>
              <a:pathLst>
                <a:path h="246992" w="1188192">
                  <a:moveTo>
                    <a:pt x="0" y="0"/>
                  </a:moveTo>
                  <a:lnTo>
                    <a:pt x="1188192" y="0"/>
                  </a:lnTo>
                  <a:lnTo>
                    <a:pt x="1188192" y="246992"/>
                  </a:lnTo>
                  <a:lnTo>
                    <a:pt x="0" y="246992"/>
                  </a:lnTo>
                  <a:close/>
                </a:path>
              </a:pathLst>
            </a:custGeom>
            <a:solidFill>
              <a:srgbClr val="FFFFFF"/>
            </a:solidFill>
          </p:spPr>
        </p:sp>
        <p:sp>
          <p:nvSpPr>
            <p:cNvPr name="TextBox 15" id="15"/>
            <p:cNvSpPr txBox="true"/>
            <p:nvPr/>
          </p:nvSpPr>
          <p:spPr>
            <a:xfrm>
              <a:off x="0" y="-47625"/>
              <a:ext cx="1188192" cy="294617"/>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13896813" y="1765213"/>
            <a:ext cx="2827065" cy="1099183"/>
          </a:xfrm>
          <a:prstGeom prst="rect">
            <a:avLst/>
          </a:prstGeom>
        </p:spPr>
        <p:txBody>
          <a:bodyPr anchor="t" rtlCol="false" tIns="0" lIns="0" bIns="0" rIns="0">
            <a:spAutoFit/>
          </a:bodyPr>
          <a:lstStyle/>
          <a:p>
            <a:pPr algn="l">
              <a:lnSpc>
                <a:spcPts val="2940"/>
              </a:lnSpc>
            </a:pPr>
            <a:r>
              <a:rPr lang="en-US" sz="2100" b="true">
                <a:solidFill>
                  <a:srgbClr val="3A8803"/>
                </a:solidFill>
                <a:latin typeface="Canva Sans Bold"/>
                <a:ea typeface="Canva Sans Bold"/>
                <a:cs typeface="Canva Sans Bold"/>
                <a:sym typeface="Canva Sans Bold"/>
              </a:rPr>
              <a:t>SOUTH AUSTIN</a:t>
            </a:r>
          </a:p>
          <a:p>
            <a:pPr algn="ctr">
              <a:lnSpc>
                <a:spcPts val="2940"/>
              </a:lnSpc>
            </a:pPr>
            <a:r>
              <a:rPr lang="en-US" sz="2100" b="true">
                <a:solidFill>
                  <a:srgbClr val="1616FF"/>
                </a:solidFill>
                <a:latin typeface="Canva Sans Bold"/>
                <a:ea typeface="Canva Sans Bold"/>
                <a:cs typeface="Canva Sans Bold"/>
                <a:sym typeface="Canva Sans Bold"/>
              </a:rPr>
              <a:t>NORTH WEST AUSTIN</a:t>
            </a:r>
          </a:p>
          <a:p>
            <a:pPr algn="l">
              <a:lnSpc>
                <a:spcPts val="2940"/>
              </a:lnSpc>
            </a:pPr>
            <a:r>
              <a:rPr lang="en-US" sz="2100" b="true">
                <a:solidFill>
                  <a:srgbClr val="D5A93B"/>
                </a:solidFill>
                <a:latin typeface="Canva Sans Bold"/>
                <a:ea typeface="Canva Sans Bold"/>
                <a:cs typeface="Canva Sans Bold"/>
                <a:sym typeface="Canva Sans Bold"/>
              </a:rPr>
              <a:t>NORTH AUSTIN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3474720"/>
            <a:ext cx="18288000" cy="6812280"/>
          </a:xfrm>
          <a:custGeom>
            <a:avLst/>
            <a:gdLst/>
            <a:ahLst/>
            <a:cxnLst/>
            <a:rect r="r" b="b" t="t" l="l"/>
            <a:pathLst>
              <a:path h="6812280" w="18288000">
                <a:moveTo>
                  <a:pt x="0" y="0"/>
                </a:moveTo>
                <a:lnTo>
                  <a:pt x="18288000" y="0"/>
                </a:lnTo>
                <a:lnTo>
                  <a:pt x="18288000" y="6812280"/>
                </a:lnTo>
                <a:lnTo>
                  <a:pt x="0" y="6812280"/>
                </a:lnTo>
                <a:lnTo>
                  <a:pt x="0" y="0"/>
                </a:lnTo>
                <a:close/>
              </a:path>
            </a:pathLst>
          </a:custGeom>
          <a:blipFill>
            <a:blip r:embed="rId3"/>
            <a:stretch>
              <a:fillRect l="0" t="0" r="0" b="0"/>
            </a:stretch>
          </a:blipFill>
        </p:spPr>
      </p:sp>
      <p:grpSp>
        <p:nvGrpSpPr>
          <p:cNvPr name="Group 3" id="3"/>
          <p:cNvGrpSpPr/>
          <p:nvPr/>
        </p:nvGrpSpPr>
        <p:grpSpPr>
          <a:xfrm rot="0">
            <a:off x="8449044" y="533781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FF3131"/>
              </a:solid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289250" y="2343936"/>
            <a:ext cx="11709499" cy="771525"/>
          </a:xfrm>
          <a:prstGeom prst="rect">
            <a:avLst/>
          </a:prstGeom>
        </p:spPr>
        <p:txBody>
          <a:bodyPr anchor="t" rtlCol="false" tIns="0" lIns="0" bIns="0" rIns="0">
            <a:spAutoFit/>
          </a:bodyPr>
          <a:lstStyle/>
          <a:p>
            <a:pPr algn="ctr">
              <a:lnSpc>
                <a:spcPts val="6299"/>
              </a:lnSpc>
              <a:spcBef>
                <a:spcPct val="0"/>
              </a:spcBef>
            </a:pPr>
            <a:r>
              <a:rPr lang="en-US" b="true" sz="4500">
                <a:solidFill>
                  <a:srgbClr val="215C3F"/>
                </a:solidFill>
                <a:latin typeface="Faustina Bold"/>
                <a:ea typeface="Faustina Bold"/>
                <a:cs typeface="Faustina Bold"/>
                <a:sym typeface="Faustina Bold"/>
              </a:rPr>
              <a:t>NORTH WEST AUSTIN intersection is a bridge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CDFD6"/>
        </a:solidFill>
      </p:bgPr>
    </p:bg>
    <p:spTree>
      <p:nvGrpSpPr>
        <p:cNvPr id="1" name=""/>
        <p:cNvGrpSpPr/>
        <p:nvPr/>
      </p:nvGrpSpPr>
      <p:grpSpPr>
        <a:xfrm>
          <a:off x="0" y="0"/>
          <a:ext cx="0" cy="0"/>
          <a:chOff x="0" y="0"/>
          <a:chExt cx="0" cy="0"/>
        </a:xfrm>
      </p:grpSpPr>
      <p:sp>
        <p:nvSpPr>
          <p:cNvPr name="Freeform 2" id="2"/>
          <p:cNvSpPr/>
          <p:nvPr/>
        </p:nvSpPr>
        <p:spPr>
          <a:xfrm flipH="false" flipV="false" rot="0">
            <a:off x="0" y="3474720"/>
            <a:ext cx="18288000" cy="6812280"/>
          </a:xfrm>
          <a:custGeom>
            <a:avLst/>
            <a:gdLst/>
            <a:ahLst/>
            <a:cxnLst/>
            <a:rect r="r" b="b" t="t" l="l"/>
            <a:pathLst>
              <a:path h="6812280" w="18288000">
                <a:moveTo>
                  <a:pt x="0" y="0"/>
                </a:moveTo>
                <a:lnTo>
                  <a:pt x="18288000" y="0"/>
                </a:lnTo>
                <a:lnTo>
                  <a:pt x="18288000" y="6812280"/>
                </a:lnTo>
                <a:lnTo>
                  <a:pt x="0" y="6812280"/>
                </a:lnTo>
                <a:lnTo>
                  <a:pt x="0" y="0"/>
                </a:lnTo>
                <a:close/>
              </a:path>
            </a:pathLst>
          </a:custGeom>
          <a:blipFill>
            <a:blip r:embed="rId3"/>
            <a:stretch>
              <a:fillRect l="0" t="0" r="0" b="0"/>
            </a:stretch>
          </a:blipFill>
        </p:spPr>
      </p:sp>
      <p:grpSp>
        <p:nvGrpSpPr>
          <p:cNvPr name="Group 3" id="3"/>
          <p:cNvGrpSpPr/>
          <p:nvPr/>
        </p:nvGrpSpPr>
        <p:grpSpPr>
          <a:xfrm rot="0">
            <a:off x="8449044" y="533781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FF3131"/>
              </a:solidFill>
              <a:prstDash val="solid"/>
              <a:miter/>
            </a:ln>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289250" y="2343936"/>
            <a:ext cx="11709499" cy="771525"/>
          </a:xfrm>
          <a:prstGeom prst="rect">
            <a:avLst/>
          </a:prstGeom>
        </p:spPr>
        <p:txBody>
          <a:bodyPr anchor="t" rtlCol="false" tIns="0" lIns="0" bIns="0" rIns="0">
            <a:spAutoFit/>
          </a:bodyPr>
          <a:lstStyle/>
          <a:p>
            <a:pPr algn="ctr">
              <a:lnSpc>
                <a:spcPts val="6299"/>
              </a:lnSpc>
              <a:spcBef>
                <a:spcPct val="0"/>
              </a:spcBef>
            </a:pPr>
            <a:r>
              <a:rPr lang="en-US" b="true" sz="4500">
                <a:solidFill>
                  <a:srgbClr val="215C3F"/>
                </a:solidFill>
                <a:latin typeface="Faustina Bold"/>
                <a:ea typeface="Faustina Bold"/>
                <a:cs typeface="Faustina Bold"/>
                <a:sym typeface="Faustina Bold"/>
              </a:rPr>
              <a:t>NORTH WEST AUSTIN intersection is a bridge  </a:t>
            </a:r>
          </a:p>
        </p:txBody>
      </p:sp>
      <p:sp>
        <p:nvSpPr>
          <p:cNvPr name="Freeform 7" id="7"/>
          <p:cNvSpPr/>
          <p:nvPr/>
        </p:nvSpPr>
        <p:spPr>
          <a:xfrm flipH="false" flipV="false" rot="0">
            <a:off x="14780846" y="6953276"/>
            <a:ext cx="3168470" cy="3168470"/>
          </a:xfrm>
          <a:custGeom>
            <a:avLst/>
            <a:gdLst/>
            <a:ahLst/>
            <a:cxnLst/>
            <a:rect r="r" b="b" t="t" l="l"/>
            <a:pathLst>
              <a:path h="3168470" w="3168470">
                <a:moveTo>
                  <a:pt x="1579822" y="0"/>
                </a:moveTo>
                <a:lnTo>
                  <a:pt x="3168470" y="1588648"/>
                </a:lnTo>
                <a:lnTo>
                  <a:pt x="1588648" y="3168470"/>
                </a:lnTo>
                <a:lnTo>
                  <a:pt x="0" y="1579822"/>
                </a:lnTo>
                <a:lnTo>
                  <a:pt x="1579822" y="0"/>
                </a:lnTo>
                <a:close/>
              </a:path>
            </a:pathLst>
          </a:custGeom>
          <a:blipFill>
            <a:blip r:embed="rId4"/>
            <a:stretch>
              <a:fillRect l="-8824" t="-9102" r="-8545" b="-8267"/>
            </a:stretch>
          </a:blipFill>
        </p:spPr>
      </p:sp>
    </p:spTree>
  </p:cSld>
  <p:clrMapOvr>
    <a:masterClrMapping/>
  </p:clrMapOvr>
</p:sld>
</file>

<file path=ppt/slides/slide36.xml><?xml version="1.0" encoding="utf-8"?>
<p:sld xmlns:p="http://schemas.openxmlformats.org/presentationml/2006/main" xmlns:a="http://schemas.openxmlformats.org/drawingml/2006/main">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294845" y="-394162"/>
            <a:ext cx="7431907" cy="2063221"/>
          </a:xfrm>
          <a:prstGeom prst="rect">
            <a:avLst/>
          </a:prstGeom>
        </p:spPr>
        <p:txBody>
          <a:bodyPr anchor="t" rtlCol="false" tIns="0" lIns="0" bIns="0" rIns="0">
            <a:spAutoFit/>
          </a:bodyPr>
          <a:lstStyle/>
          <a:p>
            <a:pPr algn="l">
              <a:lnSpc>
                <a:spcPts val="7066"/>
              </a:lnSpc>
            </a:pPr>
          </a:p>
          <a:p>
            <a:pPr algn="l">
              <a:lnSpc>
                <a:spcPts val="9616"/>
              </a:lnSpc>
            </a:pPr>
            <a:r>
              <a:rPr lang="en-US" sz="6869" b="true">
                <a:solidFill>
                  <a:srgbClr val="000060"/>
                </a:solidFill>
                <a:latin typeface="Faustina Bold"/>
                <a:ea typeface="Faustina Bold"/>
                <a:cs typeface="Faustina Bold"/>
                <a:sym typeface="Faustina Bold"/>
              </a:rPr>
              <a:t>Conclusion</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0" y="1950220"/>
            <a:ext cx="18288000" cy="2466340"/>
          </a:xfrm>
          <a:prstGeom prst="rect">
            <a:avLst/>
          </a:prstGeom>
        </p:spPr>
        <p:txBody>
          <a:bodyPr anchor="t" rtlCol="false" tIns="0" lIns="0" bIns="0" rIns="0">
            <a:spAutoFit/>
          </a:bodyPr>
          <a:lstStyle/>
          <a:p>
            <a:pPr algn="l" marL="1079501" indent="-539750" lvl="1">
              <a:lnSpc>
                <a:spcPts val="5000"/>
              </a:lnSpc>
              <a:spcBef>
                <a:spcPct val="0"/>
              </a:spcBef>
              <a:buFont typeface="Arial"/>
              <a:buChar char="•"/>
            </a:pPr>
            <a:r>
              <a:rPr lang="en-US" b="true" sz="5000">
                <a:solidFill>
                  <a:srgbClr val="000060"/>
                </a:solidFill>
                <a:latin typeface="Faustina Semi-Bold"/>
                <a:ea typeface="Faustina Semi-Bold"/>
                <a:cs typeface="Faustina Semi-Bold"/>
                <a:sym typeface="Faustina Semi-Bold"/>
              </a:rPr>
              <a:t>South Austin shows better road conditions than other Austin areas.</a:t>
            </a:r>
          </a:p>
          <a:p>
            <a:pPr algn="l">
              <a:lnSpc>
                <a:spcPts val="4700"/>
              </a:lnSpc>
              <a:spcBef>
                <a:spcPct val="0"/>
              </a:spcBef>
            </a:pPr>
          </a:p>
          <a:p>
            <a:pPr algn="l">
              <a:lnSpc>
                <a:spcPts val="4700"/>
              </a:lnSpc>
              <a:spcBef>
                <a:spcPct val="0"/>
              </a:spcBef>
            </a:pPr>
          </a:p>
        </p:txBody>
      </p:sp>
      <p:sp>
        <p:nvSpPr>
          <p:cNvPr name="TextBox 3" id="3"/>
          <p:cNvSpPr txBox="true"/>
          <p:nvPr/>
        </p:nvSpPr>
        <p:spPr>
          <a:xfrm rot="0">
            <a:off x="294845" y="-394162"/>
            <a:ext cx="7431907" cy="2063221"/>
          </a:xfrm>
          <a:prstGeom prst="rect">
            <a:avLst/>
          </a:prstGeom>
        </p:spPr>
        <p:txBody>
          <a:bodyPr anchor="t" rtlCol="false" tIns="0" lIns="0" bIns="0" rIns="0">
            <a:spAutoFit/>
          </a:bodyPr>
          <a:lstStyle/>
          <a:p>
            <a:pPr algn="l">
              <a:lnSpc>
                <a:spcPts val="7066"/>
              </a:lnSpc>
            </a:pPr>
          </a:p>
          <a:p>
            <a:pPr algn="l">
              <a:lnSpc>
                <a:spcPts val="9616"/>
              </a:lnSpc>
            </a:pPr>
            <a:r>
              <a:rPr lang="en-US" sz="6869" b="true">
                <a:solidFill>
                  <a:srgbClr val="000060"/>
                </a:solidFill>
                <a:latin typeface="Faustina Bold"/>
                <a:ea typeface="Faustina Bold"/>
                <a:cs typeface="Faustina Bold"/>
                <a:sym typeface="Faustina Bold"/>
              </a:rPr>
              <a:t>Conclusion</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0" y="1950220"/>
            <a:ext cx="18288000" cy="3647440"/>
          </a:xfrm>
          <a:prstGeom prst="rect">
            <a:avLst/>
          </a:prstGeom>
        </p:spPr>
        <p:txBody>
          <a:bodyPr anchor="t" rtlCol="false" tIns="0" lIns="0" bIns="0" rIns="0">
            <a:spAutoFit/>
          </a:bodyPr>
          <a:lstStyle/>
          <a:p>
            <a:pPr algn="l" marL="1079501" indent="-539750" lvl="1">
              <a:lnSpc>
                <a:spcPts val="5000"/>
              </a:lnSpc>
              <a:spcBef>
                <a:spcPct val="0"/>
              </a:spcBef>
              <a:buFont typeface="Arial"/>
              <a:buChar char="•"/>
            </a:pPr>
            <a:r>
              <a:rPr lang="en-US" b="true" sz="5000">
                <a:solidFill>
                  <a:srgbClr val="000060"/>
                </a:solidFill>
                <a:latin typeface="Faustina Semi-Bold"/>
                <a:ea typeface="Faustina Semi-Bold"/>
                <a:cs typeface="Faustina Semi-Bold"/>
                <a:sym typeface="Faustina Semi-Bold"/>
              </a:rPr>
              <a:t>South Austin shows better road conditions than other Austin areas.</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Semi-Bold"/>
                <a:ea typeface="Faustina Semi-Bold"/>
                <a:cs typeface="Faustina Semi-Bold"/>
                <a:sym typeface="Faustina Semi-Bold"/>
              </a:rPr>
              <a:t>Geographically, conditions are strongly affected by the location of the road. </a:t>
            </a:r>
          </a:p>
          <a:p>
            <a:pPr algn="l">
              <a:lnSpc>
                <a:spcPts val="4700"/>
              </a:lnSpc>
              <a:spcBef>
                <a:spcPct val="0"/>
              </a:spcBef>
            </a:pPr>
          </a:p>
        </p:txBody>
      </p:sp>
      <p:sp>
        <p:nvSpPr>
          <p:cNvPr name="TextBox 3" id="3"/>
          <p:cNvSpPr txBox="true"/>
          <p:nvPr/>
        </p:nvSpPr>
        <p:spPr>
          <a:xfrm rot="0">
            <a:off x="294845" y="-394162"/>
            <a:ext cx="7431907" cy="2063221"/>
          </a:xfrm>
          <a:prstGeom prst="rect">
            <a:avLst/>
          </a:prstGeom>
        </p:spPr>
        <p:txBody>
          <a:bodyPr anchor="t" rtlCol="false" tIns="0" lIns="0" bIns="0" rIns="0">
            <a:spAutoFit/>
          </a:bodyPr>
          <a:lstStyle/>
          <a:p>
            <a:pPr algn="l">
              <a:lnSpc>
                <a:spcPts val="7066"/>
              </a:lnSpc>
            </a:pPr>
          </a:p>
          <a:p>
            <a:pPr algn="l">
              <a:lnSpc>
                <a:spcPts val="9616"/>
              </a:lnSpc>
            </a:pPr>
            <a:r>
              <a:rPr lang="en-US" sz="6869" b="true">
                <a:solidFill>
                  <a:srgbClr val="000060"/>
                </a:solidFill>
                <a:latin typeface="Faustina Bold"/>
                <a:ea typeface="Faustina Bold"/>
                <a:cs typeface="Faustina Bold"/>
                <a:sym typeface="Faustina Bold"/>
              </a:rPr>
              <a:t>Conclusion</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0" y="1950220"/>
            <a:ext cx="18288000" cy="5304790"/>
          </a:xfrm>
          <a:prstGeom prst="rect">
            <a:avLst/>
          </a:prstGeom>
        </p:spPr>
        <p:txBody>
          <a:bodyPr anchor="t" rtlCol="false" tIns="0" lIns="0" bIns="0" rIns="0">
            <a:spAutoFit/>
          </a:bodyPr>
          <a:lstStyle/>
          <a:p>
            <a:pPr algn="l" marL="1079501" indent="-539750" lvl="1">
              <a:lnSpc>
                <a:spcPts val="5000"/>
              </a:lnSpc>
              <a:spcBef>
                <a:spcPct val="0"/>
              </a:spcBef>
              <a:buFont typeface="Arial"/>
              <a:buChar char="•"/>
            </a:pPr>
            <a:r>
              <a:rPr lang="en-US" b="true" sz="5000">
                <a:solidFill>
                  <a:srgbClr val="000060"/>
                </a:solidFill>
                <a:latin typeface="Faustina Semi-Bold"/>
                <a:ea typeface="Faustina Semi-Bold"/>
                <a:cs typeface="Faustina Semi-Bold"/>
                <a:sym typeface="Faustina Semi-Bold"/>
              </a:rPr>
              <a:t>South Austin shows better road conditions than other Austin areas.</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Semi-Bold"/>
                <a:ea typeface="Faustina Semi-Bold"/>
                <a:cs typeface="Faustina Semi-Bold"/>
                <a:sym typeface="Faustina Semi-Bold"/>
              </a:rPr>
              <a:t>Geographically, conditions are strongly affected by the location of the road. </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Semi-Bold"/>
                <a:ea typeface="Faustina Semi-Bold"/>
                <a:cs typeface="Faustina Semi-Bold"/>
                <a:sym typeface="Faustina Semi-Bold"/>
              </a:rPr>
              <a:t>Friction is a big indicator of road quality </a:t>
            </a:r>
          </a:p>
          <a:p>
            <a:pPr algn="l" marL="1640854" indent="-546951" lvl="2">
              <a:lnSpc>
                <a:spcPts val="3800"/>
              </a:lnSpc>
              <a:spcBef>
                <a:spcPct val="0"/>
              </a:spcBef>
              <a:buFont typeface="Arial"/>
              <a:buChar char="⚬"/>
            </a:pPr>
            <a:r>
              <a:rPr lang="en-US" b="true" sz="3800">
                <a:solidFill>
                  <a:srgbClr val="000060"/>
                </a:solidFill>
                <a:latin typeface="Faustina Semi-Bold"/>
                <a:ea typeface="Faustina Semi-Bold"/>
                <a:cs typeface="Faustina Semi-Bold"/>
                <a:sym typeface="Faustina Semi-Bold"/>
              </a:rPr>
              <a:t>Low friction = </a:t>
            </a:r>
            <a:r>
              <a:rPr lang="en-US" b="true" sz="3800">
                <a:solidFill>
                  <a:srgbClr val="FF3131"/>
                </a:solidFill>
                <a:latin typeface="Faustina Semi-Bold"/>
                <a:ea typeface="Faustina Semi-Bold"/>
                <a:cs typeface="Faustina Semi-Bold"/>
                <a:sym typeface="Faustina Semi-Bold"/>
              </a:rPr>
              <a:t>bad road conditions</a:t>
            </a:r>
            <a:r>
              <a:rPr lang="en-US" b="true" sz="3800">
                <a:solidFill>
                  <a:srgbClr val="000060"/>
                </a:solidFill>
                <a:latin typeface="Faustina Semi-Bold"/>
                <a:ea typeface="Faustina Semi-Bold"/>
                <a:cs typeface="Faustina Semi-Bold"/>
                <a:sym typeface="Faustina Semi-Bold"/>
              </a:rPr>
              <a:t> and high friction = </a:t>
            </a:r>
            <a:r>
              <a:rPr lang="en-US" b="true" sz="3800">
                <a:solidFill>
                  <a:srgbClr val="215C3F"/>
                </a:solidFill>
                <a:latin typeface="Faustina Semi-Bold"/>
                <a:ea typeface="Faustina Semi-Bold"/>
                <a:cs typeface="Faustina Semi-Bold"/>
                <a:sym typeface="Faustina Semi-Bold"/>
              </a:rPr>
              <a:t>good road conditions</a:t>
            </a:r>
            <a:r>
              <a:rPr lang="en-US" b="true" sz="3800">
                <a:solidFill>
                  <a:srgbClr val="000060"/>
                </a:solidFill>
                <a:latin typeface="Faustina Semi-Bold"/>
                <a:ea typeface="Faustina Semi-Bold"/>
                <a:cs typeface="Faustina Semi-Bold"/>
                <a:sym typeface="Faustina Semi-Bold"/>
              </a:rPr>
              <a:t>.</a:t>
            </a:r>
          </a:p>
          <a:p>
            <a:pPr algn="l">
              <a:lnSpc>
                <a:spcPts val="4700"/>
              </a:lnSpc>
              <a:spcBef>
                <a:spcPct val="0"/>
              </a:spcBef>
            </a:pPr>
          </a:p>
        </p:txBody>
      </p:sp>
      <p:sp>
        <p:nvSpPr>
          <p:cNvPr name="TextBox 3" id="3"/>
          <p:cNvSpPr txBox="true"/>
          <p:nvPr/>
        </p:nvSpPr>
        <p:spPr>
          <a:xfrm rot="0">
            <a:off x="294845" y="-394162"/>
            <a:ext cx="7431907" cy="2063221"/>
          </a:xfrm>
          <a:prstGeom prst="rect">
            <a:avLst/>
          </a:prstGeom>
        </p:spPr>
        <p:txBody>
          <a:bodyPr anchor="t" rtlCol="false" tIns="0" lIns="0" bIns="0" rIns="0">
            <a:spAutoFit/>
          </a:bodyPr>
          <a:lstStyle/>
          <a:p>
            <a:pPr algn="l">
              <a:lnSpc>
                <a:spcPts val="7066"/>
              </a:lnSpc>
            </a:pPr>
          </a:p>
          <a:p>
            <a:pPr algn="l">
              <a:lnSpc>
                <a:spcPts val="9616"/>
              </a:lnSpc>
            </a:pPr>
            <a:r>
              <a:rPr lang="en-US" sz="6869" b="true">
                <a:solidFill>
                  <a:srgbClr val="000060"/>
                </a:solidFill>
                <a:latin typeface="Faustina Bold"/>
                <a:ea typeface="Faustina Bold"/>
                <a:cs typeface="Faustina Bold"/>
                <a:sym typeface="Faustina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9F2"/>
        </a:solidFill>
      </p:bgPr>
    </p:bg>
    <p:spTree>
      <p:nvGrpSpPr>
        <p:cNvPr id="1" name=""/>
        <p:cNvGrpSpPr/>
        <p:nvPr/>
      </p:nvGrpSpPr>
      <p:grpSpPr>
        <a:xfrm>
          <a:off x="0" y="0"/>
          <a:ext cx="0" cy="0"/>
          <a:chOff x="0" y="0"/>
          <a:chExt cx="0" cy="0"/>
        </a:xfrm>
      </p:grpSpPr>
      <p:grpSp>
        <p:nvGrpSpPr>
          <p:cNvPr name="Group 2" id="2"/>
          <p:cNvGrpSpPr/>
          <p:nvPr/>
        </p:nvGrpSpPr>
        <p:grpSpPr>
          <a:xfrm rot="0">
            <a:off x="0" y="0"/>
            <a:ext cx="7381886" cy="10287000"/>
            <a:chOff x="0" y="0"/>
            <a:chExt cx="1944200" cy="2709333"/>
          </a:xfrm>
        </p:grpSpPr>
        <p:sp>
          <p:nvSpPr>
            <p:cNvPr name="Freeform 3" id="3"/>
            <p:cNvSpPr/>
            <p:nvPr/>
          </p:nvSpPr>
          <p:spPr>
            <a:xfrm flipH="false" flipV="false" rot="0">
              <a:off x="0" y="0"/>
              <a:ext cx="1944200" cy="2709333"/>
            </a:xfrm>
            <a:custGeom>
              <a:avLst/>
              <a:gdLst/>
              <a:ahLst/>
              <a:cxnLst/>
              <a:rect r="r" b="b" t="t" l="l"/>
              <a:pathLst>
                <a:path h="2709333" w="1944200">
                  <a:moveTo>
                    <a:pt x="0" y="0"/>
                  </a:moveTo>
                  <a:lnTo>
                    <a:pt x="1944200" y="0"/>
                  </a:lnTo>
                  <a:lnTo>
                    <a:pt x="1944200" y="2709333"/>
                  </a:lnTo>
                  <a:lnTo>
                    <a:pt x="0" y="2709333"/>
                  </a:lnTo>
                  <a:close/>
                </a:path>
              </a:pathLst>
            </a:custGeom>
            <a:solidFill>
              <a:srgbClr val="B24071"/>
            </a:solidFill>
          </p:spPr>
        </p:sp>
        <p:sp>
          <p:nvSpPr>
            <p:cNvPr name="TextBox 4" id="4"/>
            <p:cNvSpPr txBox="true"/>
            <p:nvPr/>
          </p:nvSpPr>
          <p:spPr>
            <a:xfrm>
              <a:off x="0" y="-28575"/>
              <a:ext cx="1944200"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7722270" y="2318337"/>
            <a:ext cx="9681627" cy="5011737"/>
          </a:xfrm>
          <a:prstGeom prst="rect">
            <a:avLst/>
          </a:prstGeom>
        </p:spPr>
        <p:txBody>
          <a:bodyPr anchor="t" rtlCol="false" tIns="0" lIns="0" bIns="0" rIns="0">
            <a:spAutoFit/>
          </a:bodyPr>
          <a:lstStyle/>
          <a:p>
            <a:pPr algn="l">
              <a:lnSpc>
                <a:spcPts val="13300"/>
              </a:lnSpc>
              <a:spcBef>
                <a:spcPct val="0"/>
              </a:spcBef>
            </a:pPr>
            <a:r>
              <a:rPr lang="en-US" b="true" sz="9500">
                <a:solidFill>
                  <a:srgbClr val="B24071"/>
                </a:solidFill>
                <a:latin typeface="Faustina Bold"/>
                <a:ea typeface="Faustina Bold"/>
                <a:cs typeface="Faustina Bold"/>
                <a:sym typeface="Faustina Bold"/>
              </a:rPr>
              <a:t>The Effect of Temperature on Austin Roads</a:t>
            </a:r>
          </a:p>
        </p:txBody>
      </p:sp>
      <p:sp>
        <p:nvSpPr>
          <p:cNvPr name="Freeform 6" id="6"/>
          <p:cNvSpPr/>
          <p:nvPr/>
        </p:nvSpPr>
        <p:spPr>
          <a:xfrm flipH="false" flipV="false" rot="0">
            <a:off x="0" y="0"/>
            <a:ext cx="6776553" cy="10287000"/>
          </a:xfrm>
          <a:custGeom>
            <a:avLst/>
            <a:gdLst/>
            <a:ahLst/>
            <a:cxnLst/>
            <a:rect r="r" b="b" t="t" l="l"/>
            <a:pathLst>
              <a:path h="10287000" w="6776553">
                <a:moveTo>
                  <a:pt x="0" y="0"/>
                </a:moveTo>
                <a:lnTo>
                  <a:pt x="6776553" y="0"/>
                </a:lnTo>
                <a:lnTo>
                  <a:pt x="6776553" y="10287000"/>
                </a:lnTo>
                <a:lnTo>
                  <a:pt x="0" y="10287000"/>
                </a:lnTo>
                <a:lnTo>
                  <a:pt x="0" y="0"/>
                </a:lnTo>
                <a:close/>
              </a:path>
            </a:pathLst>
          </a:custGeom>
          <a:blipFill>
            <a:blip r:embed="rId2">
              <a:alphaModFix amt="53000"/>
            </a:blip>
            <a:stretch>
              <a:fillRect l="-101973" t="0" r="-25872" b="0"/>
            </a:stretch>
          </a:blipFill>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0" y="1950220"/>
            <a:ext cx="18288000" cy="5895340"/>
          </a:xfrm>
          <a:prstGeom prst="rect">
            <a:avLst/>
          </a:prstGeom>
        </p:spPr>
        <p:txBody>
          <a:bodyPr anchor="t" rtlCol="false" tIns="0" lIns="0" bIns="0" rIns="0">
            <a:spAutoFit/>
          </a:bodyPr>
          <a:lstStyle/>
          <a:p>
            <a:pPr algn="l" marL="1079501" indent="-539750" lvl="1">
              <a:lnSpc>
                <a:spcPts val="5000"/>
              </a:lnSpc>
              <a:spcBef>
                <a:spcPct val="0"/>
              </a:spcBef>
              <a:buFont typeface="Arial"/>
              <a:buChar char="•"/>
            </a:pPr>
            <a:r>
              <a:rPr lang="en-US" b="true" sz="5000">
                <a:solidFill>
                  <a:srgbClr val="000060"/>
                </a:solidFill>
                <a:latin typeface="Faustina Semi-Bold"/>
                <a:ea typeface="Faustina Semi-Bold"/>
                <a:cs typeface="Faustina Semi-Bold"/>
                <a:sym typeface="Faustina Semi-Bold"/>
              </a:rPr>
              <a:t>South Austin shows better road conditions than other Austin areas.</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Semi-Bold"/>
                <a:ea typeface="Faustina Semi-Bold"/>
                <a:cs typeface="Faustina Semi-Bold"/>
                <a:sym typeface="Faustina Semi-Bold"/>
              </a:rPr>
              <a:t>Geographically, conditions are strongly affected by the location of the road. </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Semi-Bold"/>
                <a:ea typeface="Faustina Semi-Bold"/>
                <a:cs typeface="Faustina Semi-Bold"/>
                <a:sym typeface="Faustina Semi-Bold"/>
              </a:rPr>
              <a:t>Friction is a big indicator of road quality </a:t>
            </a:r>
          </a:p>
          <a:p>
            <a:pPr algn="l" marL="1640854" indent="-546951" lvl="2">
              <a:lnSpc>
                <a:spcPts val="3800"/>
              </a:lnSpc>
              <a:spcBef>
                <a:spcPct val="0"/>
              </a:spcBef>
              <a:buFont typeface="Arial"/>
              <a:buChar char="⚬"/>
            </a:pPr>
            <a:r>
              <a:rPr lang="en-US" b="true" sz="3800">
                <a:solidFill>
                  <a:srgbClr val="000060"/>
                </a:solidFill>
                <a:latin typeface="Faustina Semi-Bold"/>
                <a:ea typeface="Faustina Semi-Bold"/>
                <a:cs typeface="Faustina Semi-Bold"/>
                <a:sym typeface="Faustina Semi-Bold"/>
              </a:rPr>
              <a:t>Low friction = </a:t>
            </a:r>
            <a:r>
              <a:rPr lang="en-US" b="true" sz="3800">
                <a:solidFill>
                  <a:srgbClr val="FF3131"/>
                </a:solidFill>
                <a:latin typeface="Faustina Semi-Bold"/>
                <a:ea typeface="Faustina Semi-Bold"/>
                <a:cs typeface="Faustina Semi-Bold"/>
                <a:sym typeface="Faustina Semi-Bold"/>
              </a:rPr>
              <a:t>bad road conditions</a:t>
            </a:r>
            <a:r>
              <a:rPr lang="en-US" b="true" sz="3800">
                <a:solidFill>
                  <a:srgbClr val="000060"/>
                </a:solidFill>
                <a:latin typeface="Faustina Semi-Bold"/>
                <a:ea typeface="Faustina Semi-Bold"/>
                <a:cs typeface="Faustina Semi-Bold"/>
                <a:sym typeface="Faustina Semi-Bold"/>
              </a:rPr>
              <a:t> and high friction = </a:t>
            </a:r>
            <a:r>
              <a:rPr lang="en-US" b="true" sz="3800">
                <a:solidFill>
                  <a:srgbClr val="215C3F"/>
                </a:solidFill>
                <a:latin typeface="Faustina Semi-Bold"/>
                <a:ea typeface="Faustina Semi-Bold"/>
                <a:cs typeface="Faustina Semi-Bold"/>
                <a:sym typeface="Faustina Semi-Bold"/>
              </a:rPr>
              <a:t>good road conditions</a:t>
            </a:r>
            <a:r>
              <a:rPr lang="en-US" b="true" sz="3800">
                <a:solidFill>
                  <a:srgbClr val="000060"/>
                </a:solidFill>
                <a:latin typeface="Faustina Semi-Bold"/>
                <a:ea typeface="Faustina Semi-Bold"/>
                <a:cs typeface="Faustina Semi-Bold"/>
                <a:sym typeface="Faustina Semi-Bold"/>
              </a:rPr>
              <a:t>.</a:t>
            </a:r>
          </a:p>
          <a:p>
            <a:pPr algn="l">
              <a:lnSpc>
                <a:spcPts val="4700"/>
              </a:lnSpc>
              <a:spcBef>
                <a:spcPct val="0"/>
              </a:spcBef>
            </a:pPr>
          </a:p>
          <a:p>
            <a:pPr algn="l" marL="1014732" indent="-507366" lvl="1">
              <a:lnSpc>
                <a:spcPts val="4700"/>
              </a:lnSpc>
              <a:spcBef>
                <a:spcPct val="0"/>
              </a:spcBef>
              <a:buFont typeface="Arial"/>
              <a:buChar char="•"/>
            </a:pPr>
            <a:r>
              <a:rPr lang="en-US" b="true" sz="4700">
                <a:solidFill>
                  <a:srgbClr val="000060"/>
                </a:solidFill>
                <a:latin typeface="Faustina Bold"/>
                <a:ea typeface="Faustina Bold"/>
                <a:cs typeface="Faustina Bold"/>
                <a:sym typeface="Faustina Bold"/>
              </a:rPr>
              <a:t>Why is this relevant?</a:t>
            </a:r>
          </a:p>
        </p:txBody>
      </p:sp>
      <p:sp>
        <p:nvSpPr>
          <p:cNvPr name="TextBox 3" id="3"/>
          <p:cNvSpPr txBox="true"/>
          <p:nvPr/>
        </p:nvSpPr>
        <p:spPr>
          <a:xfrm rot="0">
            <a:off x="294845" y="-394162"/>
            <a:ext cx="7431907" cy="2063221"/>
          </a:xfrm>
          <a:prstGeom prst="rect">
            <a:avLst/>
          </a:prstGeom>
        </p:spPr>
        <p:txBody>
          <a:bodyPr anchor="t" rtlCol="false" tIns="0" lIns="0" bIns="0" rIns="0">
            <a:spAutoFit/>
          </a:bodyPr>
          <a:lstStyle/>
          <a:p>
            <a:pPr algn="l">
              <a:lnSpc>
                <a:spcPts val="7066"/>
              </a:lnSpc>
            </a:pPr>
          </a:p>
          <a:p>
            <a:pPr algn="l">
              <a:lnSpc>
                <a:spcPts val="9616"/>
              </a:lnSpc>
            </a:pPr>
            <a:r>
              <a:rPr lang="en-US" sz="6869" b="true">
                <a:solidFill>
                  <a:srgbClr val="000060"/>
                </a:solidFill>
                <a:latin typeface="Faustina Bold"/>
                <a:ea typeface="Faustina Bold"/>
                <a:cs typeface="Faustina Bold"/>
                <a:sym typeface="Faustina Bold"/>
              </a:rPr>
              <a:t>Conclusion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0282"/>
            <a:ext cx="18316065" cy="10518224"/>
            <a:chOff x="0" y="0"/>
            <a:chExt cx="4503668" cy="2586287"/>
          </a:xfrm>
        </p:grpSpPr>
        <p:sp>
          <p:nvSpPr>
            <p:cNvPr name="Freeform 3" id="3"/>
            <p:cNvSpPr/>
            <p:nvPr/>
          </p:nvSpPr>
          <p:spPr>
            <a:xfrm flipH="false" flipV="false" rot="0">
              <a:off x="0" y="0"/>
              <a:ext cx="4503669" cy="2586287"/>
            </a:xfrm>
            <a:custGeom>
              <a:avLst/>
              <a:gdLst/>
              <a:ahLst/>
              <a:cxnLst/>
              <a:rect r="r" b="b" t="t" l="l"/>
              <a:pathLst>
                <a:path h="2586287" w="4503669">
                  <a:moveTo>
                    <a:pt x="0" y="0"/>
                  </a:moveTo>
                  <a:lnTo>
                    <a:pt x="4503669" y="0"/>
                  </a:lnTo>
                  <a:lnTo>
                    <a:pt x="4503669" y="2586287"/>
                  </a:lnTo>
                  <a:lnTo>
                    <a:pt x="0" y="2586287"/>
                  </a:lnTo>
                  <a:close/>
                </a:path>
              </a:pathLst>
            </a:custGeom>
            <a:solidFill>
              <a:srgbClr val="000060"/>
            </a:solidFill>
            <a:ln w="19050" cap="sq">
              <a:solidFill>
                <a:srgbClr val="000060"/>
              </a:solidFill>
              <a:prstDash val="solid"/>
              <a:miter/>
            </a:ln>
          </p:spPr>
        </p:sp>
        <p:sp>
          <p:nvSpPr>
            <p:cNvPr name="TextBox 4" id="4"/>
            <p:cNvSpPr txBox="true"/>
            <p:nvPr/>
          </p:nvSpPr>
          <p:spPr>
            <a:xfrm>
              <a:off x="0" y="-28575"/>
              <a:ext cx="4503668" cy="2614862"/>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28065" y="-867583"/>
            <a:ext cx="18316065" cy="7415773"/>
          </a:xfrm>
          <a:custGeom>
            <a:avLst/>
            <a:gdLst/>
            <a:ahLst/>
            <a:cxnLst/>
            <a:rect r="r" b="b" t="t" l="l"/>
            <a:pathLst>
              <a:path h="7415773" w="18316065">
                <a:moveTo>
                  <a:pt x="0" y="0"/>
                </a:moveTo>
                <a:lnTo>
                  <a:pt x="18316065" y="0"/>
                </a:lnTo>
                <a:lnTo>
                  <a:pt x="18316065" y="7415772"/>
                </a:lnTo>
                <a:lnTo>
                  <a:pt x="0" y="7415772"/>
                </a:lnTo>
                <a:lnTo>
                  <a:pt x="0" y="0"/>
                </a:lnTo>
                <a:close/>
              </a:path>
            </a:pathLst>
          </a:custGeom>
          <a:blipFill>
            <a:blip r:embed="rId2">
              <a:alphaModFix amt="51000"/>
            </a:blip>
            <a:stretch>
              <a:fillRect l="0" t="0" r="0" b="-38930"/>
            </a:stretch>
          </a:blipFill>
        </p:spPr>
      </p:sp>
      <p:grpSp>
        <p:nvGrpSpPr>
          <p:cNvPr name="Group 6" id="6"/>
          <p:cNvGrpSpPr/>
          <p:nvPr/>
        </p:nvGrpSpPr>
        <p:grpSpPr>
          <a:xfrm rot="-108805">
            <a:off x="3208899" y="10147909"/>
            <a:ext cx="15258362" cy="786492"/>
            <a:chOff x="0" y="0"/>
            <a:chExt cx="4018663" cy="207142"/>
          </a:xfrm>
        </p:grpSpPr>
        <p:sp>
          <p:nvSpPr>
            <p:cNvPr name="Freeform 7" id="7"/>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000060"/>
            </a:solidFill>
          </p:spPr>
        </p:sp>
        <p:sp>
          <p:nvSpPr>
            <p:cNvPr name="TextBox 8" id="8"/>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426007" y="6926204"/>
            <a:ext cx="11965949" cy="2884529"/>
          </a:xfrm>
          <a:prstGeom prst="rect">
            <a:avLst/>
          </a:prstGeom>
        </p:spPr>
        <p:txBody>
          <a:bodyPr anchor="t" rtlCol="false" tIns="0" lIns="0" bIns="0" rIns="0">
            <a:spAutoFit/>
          </a:bodyPr>
          <a:lstStyle/>
          <a:p>
            <a:pPr algn="l">
              <a:lnSpc>
                <a:spcPts val="7497"/>
              </a:lnSpc>
            </a:pPr>
            <a:r>
              <a:rPr lang="en-US" sz="7497" b="true">
                <a:solidFill>
                  <a:srgbClr val="FFFFFF"/>
                </a:solidFill>
                <a:latin typeface="Faustina Bold"/>
                <a:ea typeface="Faustina Bold"/>
                <a:cs typeface="Faustina Bold"/>
                <a:sym typeface="Faustina Bold"/>
              </a:rPr>
              <a:t>THE END</a:t>
            </a:r>
          </a:p>
          <a:p>
            <a:pPr algn="l">
              <a:lnSpc>
                <a:spcPts val="7497"/>
              </a:lnSpc>
            </a:pPr>
          </a:p>
          <a:p>
            <a:pPr algn="l" marL="0" indent="0" lvl="0">
              <a:lnSpc>
                <a:spcPts val="7497"/>
              </a:lnSpc>
            </a:pPr>
            <a:r>
              <a:rPr lang="en-US" b="true" sz="7497">
                <a:solidFill>
                  <a:srgbClr val="FFFFFF"/>
                </a:solidFill>
                <a:latin typeface="Faustina Bold"/>
                <a:ea typeface="Faustina Bold"/>
                <a:cs typeface="Faustina Bold"/>
                <a:sym typeface="Faustina Bold"/>
              </a:rPr>
              <a:t>Any questions?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489" y="2428231"/>
            <a:ext cx="18141023" cy="7165704"/>
          </a:xfrm>
          <a:custGeom>
            <a:avLst/>
            <a:gdLst/>
            <a:ahLst/>
            <a:cxnLst/>
            <a:rect r="r" b="b" t="t" l="l"/>
            <a:pathLst>
              <a:path h="7165704" w="18141023">
                <a:moveTo>
                  <a:pt x="0" y="0"/>
                </a:moveTo>
                <a:lnTo>
                  <a:pt x="18141022" y="0"/>
                </a:lnTo>
                <a:lnTo>
                  <a:pt x="18141022" y="7165704"/>
                </a:lnTo>
                <a:lnTo>
                  <a:pt x="0" y="7165704"/>
                </a:lnTo>
                <a:lnTo>
                  <a:pt x="0" y="0"/>
                </a:lnTo>
                <a:close/>
              </a:path>
            </a:pathLst>
          </a:custGeom>
          <a:blipFill>
            <a:blip r:embed="rId2"/>
            <a:stretch>
              <a:fillRect l="0" t="0" r="0" b="0"/>
            </a:stretch>
          </a:blipFill>
        </p:spPr>
      </p:sp>
      <p:sp>
        <p:nvSpPr>
          <p:cNvPr name="TextBox 3" id="3"/>
          <p:cNvSpPr txBox="true"/>
          <p:nvPr/>
        </p:nvSpPr>
        <p:spPr>
          <a:xfrm rot="0">
            <a:off x="347027" y="630238"/>
            <a:ext cx="6516602" cy="930275"/>
          </a:xfrm>
          <a:prstGeom prst="rect">
            <a:avLst/>
          </a:prstGeom>
        </p:spPr>
        <p:txBody>
          <a:bodyPr anchor="t" rtlCol="false" tIns="0" lIns="0" bIns="0" rIns="0">
            <a:spAutoFit/>
          </a:bodyPr>
          <a:lstStyle/>
          <a:p>
            <a:pPr algn="l" marL="0" indent="0" lvl="0">
              <a:lnSpc>
                <a:spcPts val="6999"/>
              </a:lnSpc>
            </a:pPr>
            <a:r>
              <a:rPr lang="en-US" b="true" sz="6999">
                <a:solidFill>
                  <a:srgbClr val="000060"/>
                </a:solidFill>
                <a:latin typeface="Faustina Bold"/>
                <a:ea typeface="Faustina Bold"/>
                <a:cs typeface="Faustina Bold"/>
                <a:sym typeface="Faustina Bold"/>
              </a:rPr>
              <a:t>Raw Data</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E9F2"/>
        </a:solidFill>
      </p:bgPr>
    </p:bg>
    <p:spTree>
      <p:nvGrpSpPr>
        <p:cNvPr id="1" name=""/>
        <p:cNvGrpSpPr/>
        <p:nvPr/>
      </p:nvGrpSpPr>
      <p:grpSpPr>
        <a:xfrm>
          <a:off x="0" y="0"/>
          <a:ext cx="0" cy="0"/>
          <a:chOff x="0" y="0"/>
          <a:chExt cx="0" cy="0"/>
        </a:xfrm>
      </p:grpSpPr>
      <p:sp>
        <p:nvSpPr>
          <p:cNvPr name="TextBox 2" id="2"/>
          <p:cNvSpPr txBox="true"/>
          <p:nvPr/>
        </p:nvSpPr>
        <p:spPr>
          <a:xfrm rot="0">
            <a:off x="2113571" y="1136974"/>
            <a:ext cx="14060858" cy="7870177"/>
          </a:xfrm>
          <a:prstGeom prst="rect">
            <a:avLst/>
          </a:prstGeom>
        </p:spPr>
        <p:txBody>
          <a:bodyPr anchor="t" rtlCol="false" tIns="0" lIns="0" bIns="0" rIns="0">
            <a:spAutoFit/>
          </a:bodyPr>
          <a:lstStyle/>
          <a:p>
            <a:pPr algn="ctr">
              <a:lnSpc>
                <a:spcPts val="10360"/>
              </a:lnSpc>
            </a:pPr>
            <a:r>
              <a:rPr lang="en-US" sz="7400" b="true">
                <a:solidFill>
                  <a:srgbClr val="B24071"/>
                </a:solidFill>
                <a:latin typeface="Faustina Bold"/>
                <a:ea typeface="Faustina Bold"/>
                <a:cs typeface="Faustina Bold"/>
                <a:sym typeface="Faustina Bold"/>
              </a:rPr>
              <a:t> There isn’t necessarily a strong one! </a:t>
            </a:r>
          </a:p>
          <a:p>
            <a:pPr algn="ctr">
              <a:lnSpc>
                <a:spcPts val="10360"/>
              </a:lnSpc>
              <a:spcBef>
                <a:spcPct val="0"/>
              </a:spcBef>
            </a:pPr>
            <a:r>
              <a:rPr lang="en-US" b="true" sz="7400">
                <a:solidFill>
                  <a:srgbClr val="000000"/>
                </a:solidFill>
                <a:latin typeface="Faustina Bold"/>
                <a:ea typeface="Faustina Bold"/>
                <a:cs typeface="Faustina Bold"/>
                <a:sym typeface="Faustina Bold"/>
              </a:rPr>
              <a:t>Based on the correlation value, temperature surprisingly is not a factor that strongly affects road conditions.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TextBox 2" id="2"/>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
        <p:nvSpPr>
          <p:cNvPr name="Freeform 3" id="3"/>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147916" y="6124180"/>
            <a:ext cx="6007001" cy="464820"/>
          </a:xfrm>
          <a:prstGeom prst="rect">
            <a:avLst/>
          </a:prstGeom>
        </p:spPr>
        <p:txBody>
          <a:bodyPr anchor="t" rtlCol="false" tIns="0" lIns="0" bIns="0" rIns="0">
            <a:spAutoFit/>
          </a:bodyPr>
          <a:lstStyle/>
          <a:p>
            <a:pPr algn="l">
              <a:lnSpc>
                <a:spcPts val="3779"/>
              </a:lnSpc>
            </a:pPr>
            <a:r>
              <a:rPr lang="en-US" sz="2700" b="true">
                <a:solidFill>
                  <a:srgbClr val="000000"/>
                </a:solidFill>
                <a:latin typeface="Canva Sans Bold"/>
                <a:ea typeface="Canva Sans Bold"/>
                <a:cs typeface="Canva Sans Bold"/>
                <a:sym typeface="Canva Sans Bold"/>
              </a:rPr>
              <a:t>Ben White BLVD SVRD / Banister LN</a:t>
            </a:r>
          </a:p>
        </p:txBody>
      </p:sp>
      <p:sp>
        <p:nvSpPr>
          <p:cNvPr name="TextBox 5" id="5"/>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451860"/>
            <a:ext cx="18288000" cy="6835140"/>
          </a:xfrm>
          <a:custGeom>
            <a:avLst/>
            <a:gdLst/>
            <a:ahLst/>
            <a:cxnLst/>
            <a:rect r="r" b="b" t="t" l="l"/>
            <a:pathLst>
              <a:path h="6835140" w="18288000">
                <a:moveTo>
                  <a:pt x="0" y="0"/>
                </a:moveTo>
                <a:lnTo>
                  <a:pt x="18288000" y="0"/>
                </a:lnTo>
                <a:lnTo>
                  <a:pt x="18288000" y="6835140"/>
                </a:lnTo>
                <a:lnTo>
                  <a:pt x="0" y="6835140"/>
                </a:lnTo>
                <a:lnTo>
                  <a:pt x="0" y="0"/>
                </a:lnTo>
                <a:close/>
              </a:path>
            </a:pathLst>
          </a:custGeom>
          <a:blipFill>
            <a:blip r:embed="rId2"/>
            <a:stretch>
              <a:fillRect l="0" t="0" r="0" b="0"/>
            </a:stretch>
          </a:blipFill>
        </p:spPr>
      </p:sp>
      <p:sp>
        <p:nvSpPr>
          <p:cNvPr name="Freeform 3" id="3"/>
          <p:cNvSpPr/>
          <p:nvPr/>
        </p:nvSpPr>
        <p:spPr>
          <a:xfrm flipH="false" flipV="false" rot="0">
            <a:off x="7779057" y="5143500"/>
            <a:ext cx="756240" cy="1230151"/>
          </a:xfrm>
          <a:custGeom>
            <a:avLst/>
            <a:gdLst/>
            <a:ahLst/>
            <a:cxnLst/>
            <a:rect r="r" b="b" t="t" l="l"/>
            <a:pathLst>
              <a:path h="1230151" w="756240">
                <a:moveTo>
                  <a:pt x="0" y="0"/>
                </a:moveTo>
                <a:lnTo>
                  <a:pt x="756241" y="0"/>
                </a:lnTo>
                <a:lnTo>
                  <a:pt x="756241" y="1230151"/>
                </a:lnTo>
                <a:lnTo>
                  <a:pt x="0" y="12301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53348" y="1400701"/>
            <a:ext cx="10581304" cy="1251585"/>
          </a:xfrm>
          <a:prstGeom prst="rect">
            <a:avLst/>
          </a:prstGeom>
        </p:spPr>
        <p:txBody>
          <a:bodyPr anchor="t" rtlCol="false" tIns="0" lIns="0" bIns="0" rIns="0">
            <a:spAutoFit/>
          </a:bodyPr>
          <a:lstStyle/>
          <a:p>
            <a:pPr algn="ctr">
              <a:lnSpc>
                <a:spcPts val="5040"/>
              </a:lnSpc>
            </a:pPr>
            <a:r>
              <a:rPr lang="en-US" sz="3600" b="true">
                <a:solidFill>
                  <a:srgbClr val="000060"/>
                </a:solidFill>
                <a:latin typeface="Canva Sans Bold"/>
                <a:ea typeface="Canva Sans Bold"/>
                <a:cs typeface="Canva Sans Bold"/>
                <a:sym typeface="Canva Sans Bold"/>
              </a:rPr>
              <a:t>BEN WHITE BLVD SVRD / BANISTER LN</a:t>
            </a:r>
          </a:p>
          <a:p>
            <a:pPr algn="ctr">
              <a:lnSpc>
                <a:spcPts val="5040"/>
              </a:lnSpc>
              <a:spcBef>
                <a:spcPct val="0"/>
              </a:spcBef>
            </a:pPr>
            <a:r>
              <a:rPr lang="en-US" b="true" sz="3600">
                <a:solidFill>
                  <a:srgbClr val="000060"/>
                </a:solidFill>
                <a:latin typeface="Canva Sans Bold"/>
                <a:ea typeface="Canva Sans Bold"/>
                <a:cs typeface="Canva Sans Bold"/>
                <a:sym typeface="Canva Sans Bold"/>
              </a:rPr>
              <a:t>(South Austin)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FF"/>
        </a:solidFill>
      </p:bgPr>
    </p:bg>
    <p:spTree>
      <p:nvGrpSpPr>
        <p:cNvPr id="1" name=""/>
        <p:cNvGrpSpPr/>
        <p:nvPr/>
      </p:nvGrpSpPr>
      <p:grpSpPr>
        <a:xfrm>
          <a:off x="0" y="0"/>
          <a:ext cx="0" cy="0"/>
          <a:chOff x="0" y="0"/>
          <a:chExt cx="0" cy="0"/>
        </a:xfrm>
      </p:grpSpPr>
      <p:sp>
        <p:nvSpPr>
          <p:cNvPr name="Freeform 2" id="2"/>
          <p:cNvSpPr/>
          <p:nvPr/>
        </p:nvSpPr>
        <p:spPr>
          <a:xfrm flipH="false" flipV="false" rot="0">
            <a:off x="7810021" y="-98024"/>
            <a:ext cx="10477979" cy="10477979"/>
          </a:xfrm>
          <a:custGeom>
            <a:avLst/>
            <a:gdLst/>
            <a:ahLst/>
            <a:cxnLst/>
            <a:rect r="r" b="b" t="t" l="l"/>
            <a:pathLst>
              <a:path h="10477979" w="10477979">
                <a:moveTo>
                  <a:pt x="0" y="0"/>
                </a:moveTo>
                <a:lnTo>
                  <a:pt x="10477979" y="0"/>
                </a:lnTo>
                <a:lnTo>
                  <a:pt x="10477979" y="10477979"/>
                </a:lnTo>
                <a:lnTo>
                  <a:pt x="0" y="10477979"/>
                </a:lnTo>
                <a:lnTo>
                  <a:pt x="0" y="0"/>
                </a:lnTo>
                <a:close/>
              </a:path>
            </a:pathLst>
          </a:custGeom>
          <a:blipFill>
            <a:blip r:embed="rId2"/>
            <a:stretch>
              <a:fillRect l="0" t="0" r="0" b="0"/>
            </a:stretch>
          </a:blipFill>
        </p:spPr>
      </p:sp>
      <p:sp>
        <p:nvSpPr>
          <p:cNvPr name="Freeform 3" id="3"/>
          <p:cNvSpPr/>
          <p:nvPr/>
        </p:nvSpPr>
        <p:spPr>
          <a:xfrm flipH="false" flipV="false" rot="0">
            <a:off x="12615219" y="4288299"/>
            <a:ext cx="433792" cy="619702"/>
          </a:xfrm>
          <a:custGeom>
            <a:avLst/>
            <a:gdLst/>
            <a:ahLst/>
            <a:cxnLst/>
            <a:rect r="r" b="b" t="t" l="l"/>
            <a:pathLst>
              <a:path h="619702" w="433792">
                <a:moveTo>
                  <a:pt x="0" y="0"/>
                </a:moveTo>
                <a:lnTo>
                  <a:pt x="433791" y="0"/>
                </a:lnTo>
                <a:lnTo>
                  <a:pt x="433791"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14124" y="5969298"/>
            <a:ext cx="433792" cy="619702"/>
          </a:xfrm>
          <a:custGeom>
            <a:avLst/>
            <a:gdLst/>
            <a:ahLst/>
            <a:cxnLst/>
            <a:rect r="r" b="b" t="t" l="l"/>
            <a:pathLst>
              <a:path h="619702" w="433792">
                <a:moveTo>
                  <a:pt x="0" y="0"/>
                </a:moveTo>
                <a:lnTo>
                  <a:pt x="433792" y="0"/>
                </a:lnTo>
                <a:lnTo>
                  <a:pt x="433792" y="619702"/>
                </a:lnTo>
                <a:lnTo>
                  <a:pt x="0" y="619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049010" y="4337165"/>
            <a:ext cx="2943820" cy="464820"/>
          </a:xfrm>
          <a:prstGeom prst="rect">
            <a:avLst/>
          </a:prstGeom>
        </p:spPr>
        <p:txBody>
          <a:bodyPr anchor="t" rtlCol="false" tIns="0" lIns="0" bIns="0" rIns="0">
            <a:spAutoFit/>
          </a:bodyPr>
          <a:lstStyle/>
          <a:p>
            <a:pPr algn="ctr">
              <a:lnSpc>
                <a:spcPts val="3779"/>
              </a:lnSpc>
            </a:pPr>
            <a:r>
              <a:rPr lang="en-US" sz="2700" b="true">
                <a:solidFill>
                  <a:srgbClr val="000000"/>
                </a:solidFill>
                <a:latin typeface="Canva Sans Bold"/>
                <a:ea typeface="Canva Sans Bold"/>
                <a:cs typeface="Canva Sans Bold"/>
                <a:sym typeface="Canva Sans Bold"/>
              </a:rPr>
              <a:t>11th ST / 35 SVRD</a:t>
            </a:r>
          </a:p>
        </p:txBody>
      </p:sp>
      <p:sp>
        <p:nvSpPr>
          <p:cNvPr name="TextBox 6" id="6"/>
          <p:cNvSpPr txBox="true"/>
          <p:nvPr/>
        </p:nvSpPr>
        <p:spPr>
          <a:xfrm rot="0">
            <a:off x="12147916" y="6124180"/>
            <a:ext cx="6007001" cy="464820"/>
          </a:xfrm>
          <a:prstGeom prst="rect">
            <a:avLst/>
          </a:prstGeom>
        </p:spPr>
        <p:txBody>
          <a:bodyPr anchor="t" rtlCol="false" tIns="0" lIns="0" bIns="0" rIns="0">
            <a:spAutoFit/>
          </a:bodyPr>
          <a:lstStyle/>
          <a:p>
            <a:pPr algn="l">
              <a:lnSpc>
                <a:spcPts val="3779"/>
              </a:lnSpc>
            </a:pPr>
            <a:r>
              <a:rPr lang="en-US" sz="2700" b="true">
                <a:solidFill>
                  <a:srgbClr val="000000"/>
                </a:solidFill>
                <a:latin typeface="Canva Sans Bold"/>
                <a:ea typeface="Canva Sans Bold"/>
                <a:cs typeface="Canva Sans Bold"/>
                <a:sym typeface="Canva Sans Bold"/>
              </a:rPr>
              <a:t>Ben White BLVD SVRD / Banister LN</a:t>
            </a:r>
          </a:p>
        </p:txBody>
      </p:sp>
      <p:sp>
        <p:nvSpPr>
          <p:cNvPr name="TextBox 7" id="7"/>
          <p:cNvSpPr txBox="true"/>
          <p:nvPr/>
        </p:nvSpPr>
        <p:spPr>
          <a:xfrm rot="0">
            <a:off x="310833" y="3920077"/>
            <a:ext cx="7499188" cy="2352675"/>
          </a:xfrm>
          <a:prstGeom prst="rect">
            <a:avLst/>
          </a:prstGeom>
        </p:spPr>
        <p:txBody>
          <a:bodyPr anchor="t" rtlCol="false" tIns="0" lIns="0" bIns="0" rIns="0">
            <a:spAutoFit/>
          </a:bodyPr>
          <a:lstStyle/>
          <a:p>
            <a:pPr algn="l" marL="0" indent="0" lvl="0">
              <a:lnSpc>
                <a:spcPts val="9000"/>
              </a:lnSpc>
            </a:pPr>
            <a:r>
              <a:rPr lang="en-US" b="true" sz="9000">
                <a:solidFill>
                  <a:srgbClr val="000060"/>
                </a:solidFill>
                <a:latin typeface="Faustina Semi-Bold"/>
                <a:ea typeface="Faustina Semi-Bold"/>
                <a:cs typeface="Faustina Semi-Bold"/>
                <a:sym typeface="Faustina Semi-Bold"/>
              </a:rPr>
              <a:t>Location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DAGdEHFiPZU</dc:identifier>
  <dcterms:modified xsi:type="dcterms:W3CDTF">2011-08-01T06:04:30Z</dcterms:modified>
  <cp:revision>1</cp:revision>
  <dc:title>Project 1 Group 6 Presentation</dc:title>
</cp:coreProperties>
</file>